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7"/>
  </p:notesMasterIdLst>
  <p:handoutMasterIdLst>
    <p:handoutMasterId r:id="rId28"/>
  </p:handoutMasterIdLst>
  <p:sldIdLst>
    <p:sldId id="330" r:id="rId3"/>
    <p:sldId id="365" r:id="rId4"/>
    <p:sldId id="364" r:id="rId5"/>
    <p:sldId id="368" r:id="rId6"/>
    <p:sldId id="366" r:id="rId7"/>
    <p:sldId id="358" r:id="rId8"/>
    <p:sldId id="361" r:id="rId9"/>
    <p:sldId id="359" r:id="rId10"/>
    <p:sldId id="369" r:id="rId11"/>
    <p:sldId id="371" r:id="rId12"/>
    <p:sldId id="360" r:id="rId13"/>
    <p:sldId id="372" r:id="rId14"/>
    <p:sldId id="373" r:id="rId15"/>
    <p:sldId id="374" r:id="rId16"/>
    <p:sldId id="328" r:id="rId17"/>
    <p:sldId id="377" r:id="rId18"/>
    <p:sldId id="344" r:id="rId19"/>
    <p:sldId id="343" r:id="rId20"/>
    <p:sldId id="340" r:id="rId21"/>
    <p:sldId id="341" r:id="rId22"/>
    <p:sldId id="363" r:id="rId23"/>
    <p:sldId id="375" r:id="rId24"/>
    <p:sldId id="342" r:id="rId25"/>
    <p:sldId id="378" r:id="rId26"/>
  </p:sldIdLst>
  <p:sldSz cx="12192000" cy="6858000"/>
  <p:notesSz cx="6669088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4660"/>
  </p:normalViewPr>
  <p:slideViewPr>
    <p:cSldViewPr snapToGrid="0">
      <p:cViewPr varScale="1">
        <p:scale>
          <a:sx n="81" d="100"/>
          <a:sy n="81" d="100"/>
        </p:scale>
        <p:origin x="7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FB3BDA-443D-4471-9F09-AE343DDE8BB4}" type="datetimeFigureOut">
              <a:rPr lang="nl-NL" smtClean="0"/>
              <a:t>3-12-2020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2507B2-8CE4-48BD-AFAF-FC72BDA73B0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41394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5ACBE4-10EB-4DAA-B77F-910CD9BFE981}" type="datetimeFigureOut">
              <a:rPr lang="nl-NL" smtClean="0"/>
              <a:t>3-12-2020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38A6DB-8860-4493-AE90-E4EA975B43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0518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6693-F38C-4D0D-9BA2-C68357DC7BA5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3-12-2020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2E36E-14D8-484F-BC34-810C1144485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696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6693-F38C-4D0D-9BA2-C68357DC7BA5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3-12-2020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2E36E-14D8-484F-BC34-810C1144485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670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6693-F38C-4D0D-9BA2-C68357DC7BA5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3-12-2020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2E36E-14D8-484F-BC34-810C1144485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576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002" y="468219"/>
            <a:ext cx="10895999" cy="547717"/>
          </a:xfrm>
        </p:spPr>
        <p:txBody>
          <a:bodyPr lIns="0" tIns="46800" rIns="0" bIns="46800" anchor="ctr" anchorCtr="0"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000" y="1188549"/>
            <a:ext cx="10896755" cy="5040000"/>
          </a:xfrm>
        </p:spPr>
        <p:txBody>
          <a:bodyPr lIns="0" tIns="0" rIns="0" bIns="0">
            <a:norm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31F7836-E4B3-4985-A8BA-D04AF4A8C90B}" type="slidenum">
              <a:rPr lang="en-GB" smtClean="0">
                <a:solidFill>
                  <a:srgbClr val="4F81BD"/>
                </a:solidFill>
              </a:rPr>
              <a:pPr/>
              <a:t>‹nr.›</a:t>
            </a:fld>
            <a:endParaRPr lang="en-GB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7484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12192000" cy="6079114"/>
          </a:xfrm>
          <a:prstGeom prst="rect">
            <a:avLst/>
          </a:prstGeom>
        </p:spPr>
      </p:pic>
      <p:sp>
        <p:nvSpPr>
          <p:cNvPr id="16" name="Rechthoek 15"/>
          <p:cNvSpPr/>
          <p:nvPr userDrawn="1"/>
        </p:nvSpPr>
        <p:spPr>
          <a:xfrm>
            <a:off x="-24346" y="4462992"/>
            <a:ext cx="12228515" cy="2422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0" name="Rechthoek 19"/>
          <p:cNvSpPr/>
          <p:nvPr userDrawn="1"/>
        </p:nvSpPr>
        <p:spPr>
          <a:xfrm>
            <a:off x="-12170" y="987873"/>
            <a:ext cx="12216339" cy="3474389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389" y="5020195"/>
            <a:ext cx="4481612" cy="1234370"/>
          </a:xfrm>
          <a:prstGeom prst="rect">
            <a:avLst/>
          </a:prstGeom>
        </p:spPr>
      </p:pic>
      <p:sp>
        <p:nvSpPr>
          <p:cNvPr id="18" name="Titel 1"/>
          <p:cNvSpPr>
            <a:spLocks noGrp="1"/>
          </p:cNvSpPr>
          <p:nvPr>
            <p:ph type="ctrTitle" hasCustomPrompt="1"/>
          </p:nvPr>
        </p:nvSpPr>
        <p:spPr>
          <a:xfrm>
            <a:off x="623392" y="4462991"/>
            <a:ext cx="7101813" cy="1296144"/>
          </a:xfrm>
        </p:spPr>
        <p:txBody>
          <a:bodyPr anchor="b" anchorCtr="0">
            <a:normAutofit/>
          </a:bodyPr>
          <a:lstStyle>
            <a:lvl1pPr>
              <a:defRPr lang="nl-NL" sz="3600" b="1" kern="1200" baseline="0" dirty="0">
                <a:solidFill>
                  <a:srgbClr val="6F634C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dirty="0" smtClean="0"/>
              <a:t>Tik hier de titel </a:t>
            </a:r>
            <a:br>
              <a:rPr lang="nl-NL" dirty="0" smtClean="0"/>
            </a:br>
            <a:r>
              <a:rPr lang="nl-NL" dirty="0" smtClean="0"/>
              <a:t>van uw presentatie</a:t>
            </a:r>
            <a:endParaRPr lang="nl-NL" dirty="0"/>
          </a:p>
        </p:txBody>
      </p:sp>
      <p:sp>
        <p:nvSpPr>
          <p:cNvPr id="19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23392" y="5822517"/>
            <a:ext cx="7104789" cy="432048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800">
                <a:solidFill>
                  <a:srgbClr val="3D495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uw presentatie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148977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KRE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1" y="3391776"/>
            <a:ext cx="12204169" cy="3474389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588685" cy="1325563"/>
          </a:xfrm>
        </p:spPr>
        <p:txBody>
          <a:bodyPr>
            <a:normAutofit/>
          </a:bodyPr>
          <a:lstStyle>
            <a:lvl1pPr>
              <a:defRPr lang="nl-NL" sz="2800" b="1" kern="1200" dirty="0">
                <a:solidFill>
                  <a:srgbClr val="E20031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3740-0157-497E-A3DB-70DFF6489BF4}" type="datetimeFigureOut">
              <a:rPr lang="nl-NL" smtClean="0"/>
              <a:t>3-12-2020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260FAE7-ABFC-4792-8DF0-3A51FB89B721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85" y="620688"/>
            <a:ext cx="2677028" cy="73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57499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BOE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 userDrawn="1"/>
        </p:nvSpPr>
        <p:spPr>
          <a:xfrm>
            <a:off x="1" y="3383612"/>
            <a:ext cx="12204169" cy="3474389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8588685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nl-NL" sz="2800" b="1" kern="1200" dirty="0">
                <a:solidFill>
                  <a:srgbClr val="FABB00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dirty="0" smtClean="0"/>
              <a:t>Tik hier de titel van uw slide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3740-0157-497E-A3DB-70DFF6489BF4}" type="datetimeFigureOut">
              <a:rPr lang="nl-NL" smtClean="0"/>
              <a:t>3-12-2020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260FAE7-ABFC-4792-8DF0-3A51FB89B721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85" y="620688"/>
            <a:ext cx="2677028" cy="73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634278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VIS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 userDrawn="1"/>
        </p:nvSpPr>
        <p:spPr>
          <a:xfrm>
            <a:off x="1" y="3383612"/>
            <a:ext cx="12204169" cy="3474389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588685" cy="1325563"/>
          </a:xfrm>
        </p:spPr>
        <p:txBody>
          <a:bodyPr>
            <a:normAutofit/>
          </a:bodyPr>
          <a:lstStyle>
            <a:lvl1pPr>
              <a:defRPr lang="nl-NL" sz="2800" b="1" kern="1200" dirty="0">
                <a:solidFill>
                  <a:srgbClr val="0086CB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3740-0157-497E-A3DB-70DFF6489BF4}" type="datetimeFigureOut">
              <a:rPr lang="nl-NL" smtClean="0"/>
              <a:t>3-12-2020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260FAE7-ABFC-4792-8DF0-3A51FB89B721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85" y="620688"/>
            <a:ext cx="2677028" cy="73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59568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DIJKG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 userDrawn="1"/>
        </p:nvSpPr>
        <p:spPr>
          <a:xfrm>
            <a:off x="1" y="3410185"/>
            <a:ext cx="12204169" cy="3474389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588685" cy="1325563"/>
          </a:xfrm>
        </p:spPr>
        <p:txBody>
          <a:bodyPr>
            <a:normAutofit/>
          </a:bodyPr>
          <a:lstStyle>
            <a:lvl1pPr>
              <a:defRPr lang="nl-NL" sz="2800" b="1" kern="1200" dirty="0">
                <a:solidFill>
                  <a:srgbClr val="89BA1A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3740-0157-497E-A3DB-70DFF6489BF4}" type="datetimeFigureOut">
              <a:rPr lang="nl-NL" smtClean="0"/>
              <a:t>3-12-2020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260FAE7-ABFC-4792-8DF0-3A51FB89B721}" type="slidenum">
              <a:rPr lang="nl-NL" smtClean="0"/>
              <a:t>‹nr.›</a:t>
            </a:fld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85" y="620688"/>
            <a:ext cx="2677028" cy="73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2350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ZEEUWS KNOOP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8588685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nl-NL" sz="2800" b="1" kern="1200" dirty="0">
                <a:solidFill>
                  <a:srgbClr val="81197F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dirty="0" smtClean="0"/>
              <a:t>Tik hier de titel van uw slide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3740-0157-497E-A3DB-70DFF6489BF4}" type="datetimeFigureOut">
              <a:rPr lang="nl-NL" smtClean="0"/>
              <a:t>3-12-2020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260FAE7-ABFC-4792-8DF0-3A51FB89B721}" type="slidenum">
              <a:rPr lang="nl-NL" smtClean="0"/>
              <a:t>‹nr.›</a:t>
            </a:fld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9" name="Rechthoek 8"/>
          <p:cNvSpPr/>
          <p:nvPr userDrawn="1"/>
        </p:nvSpPr>
        <p:spPr>
          <a:xfrm>
            <a:off x="-1146" y="3401057"/>
            <a:ext cx="12204169" cy="3474389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85" y="620688"/>
            <a:ext cx="2677028" cy="73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97031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LAND DON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8588685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nl-NL" sz="2800" b="1" kern="1200" dirty="0">
                <a:solidFill>
                  <a:srgbClr val="6F634C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dirty="0" smtClean="0"/>
              <a:t>Tik hier de titel van uw slide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3740-0157-497E-A3DB-70DFF6489BF4}" type="datetimeFigureOut">
              <a:rPr lang="nl-NL" smtClean="0"/>
              <a:t>3-12-2020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260FAE7-ABFC-4792-8DF0-3A51FB89B721}" type="slidenum">
              <a:rPr lang="nl-NL" smtClean="0"/>
              <a:t>‹nr.›</a:t>
            </a:fld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11" name="Rechthoek 10"/>
          <p:cNvSpPr/>
          <p:nvPr userDrawn="1"/>
        </p:nvSpPr>
        <p:spPr>
          <a:xfrm>
            <a:off x="1" y="3383612"/>
            <a:ext cx="12204169" cy="3474389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85" y="620688"/>
            <a:ext cx="2677028" cy="73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4937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6693-F38C-4D0D-9BA2-C68357DC7BA5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3-12-2020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2E36E-14D8-484F-BC34-810C1144485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294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BASAL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8588685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nl-NL" sz="2800" b="1" kern="1200" dirty="0">
                <a:solidFill>
                  <a:srgbClr val="502350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dirty="0" smtClean="0"/>
              <a:t>Tik hier de titel van uw slide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3740-0157-497E-A3DB-70DFF6489BF4}" type="datetimeFigureOut">
              <a:rPr lang="nl-NL" smtClean="0"/>
              <a:t>3-12-2020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260FAE7-ABFC-4792-8DF0-3A51FB89B721}" type="slidenum">
              <a:rPr lang="nl-NL" smtClean="0"/>
              <a:t>‹nr.›</a:t>
            </a:fld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9" name="Rechthoek 8"/>
          <p:cNvSpPr/>
          <p:nvPr userDrawn="1"/>
        </p:nvSpPr>
        <p:spPr>
          <a:xfrm>
            <a:off x="1" y="3391776"/>
            <a:ext cx="12204169" cy="3474389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85" y="620688"/>
            <a:ext cx="2677028" cy="73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300837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WATERME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8588685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nl-NL" sz="2800" b="1" kern="1200" dirty="0">
                <a:solidFill>
                  <a:srgbClr val="0086CB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dirty="0" smtClean="0"/>
              <a:t>Tik hier de titel van uw slide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3740-0157-497E-A3DB-70DFF6489BF4}" type="datetimeFigureOut">
              <a:rPr lang="nl-NL" smtClean="0"/>
              <a:t>3-12-2020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260FAE7-ABFC-4792-8DF0-3A51FB89B721}" type="slidenum">
              <a:rPr lang="nl-NL" smtClean="0"/>
              <a:t>‹nr.›</a:t>
            </a:fld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11" name="Rechthoek 10"/>
          <p:cNvSpPr/>
          <p:nvPr userDrawn="1"/>
        </p:nvSpPr>
        <p:spPr>
          <a:xfrm>
            <a:off x="-20913" y="3264821"/>
            <a:ext cx="12212913" cy="3596070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 l="-397" t="-332034" r="-10005" b="-9856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85" y="620688"/>
            <a:ext cx="2677028" cy="73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405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1" y="3392892"/>
            <a:ext cx="12204169" cy="3474389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588685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2800" b="1" kern="1200" dirty="0">
                <a:solidFill>
                  <a:srgbClr val="6F634C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3740-0157-497E-A3DB-70DFF6489BF4}" type="datetimeFigureOut">
              <a:rPr lang="nl-NL" smtClean="0"/>
              <a:t>3-12-2020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0FAE7-ABFC-4792-8DF0-3A51FB89B721}" type="slidenum">
              <a:rPr lang="nl-NL" smtClean="0"/>
              <a:t>‹nr.›</a:t>
            </a:fld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85" y="620688"/>
            <a:ext cx="2677028" cy="73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5196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/>
          <p:cNvSpPr/>
          <p:nvPr userDrawn="1"/>
        </p:nvSpPr>
        <p:spPr>
          <a:xfrm>
            <a:off x="1" y="3402020"/>
            <a:ext cx="12204169" cy="3474389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8586568" cy="1325563"/>
          </a:xfrm>
        </p:spPr>
        <p:txBody>
          <a:bodyPr>
            <a:normAutofit/>
          </a:bodyPr>
          <a:lstStyle>
            <a:lvl1pPr>
              <a:defRPr lang="nl-NL" sz="2800" b="1" kern="1200" dirty="0">
                <a:solidFill>
                  <a:srgbClr val="6F634C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3740-0157-497E-A3DB-70DFF6489BF4}" type="datetimeFigureOut">
              <a:rPr lang="nl-NL" smtClean="0"/>
              <a:t>3-12-2020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0FAE7-ABFC-4792-8DF0-3A51FB89B721}" type="slidenum">
              <a:rPr lang="nl-NL" smtClean="0"/>
              <a:t>‹nr.›</a:t>
            </a:fld>
            <a:endParaRPr lang="nl-NL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85" y="620688"/>
            <a:ext cx="2677028" cy="73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5811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1" y="3383612"/>
            <a:ext cx="12204169" cy="3474389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>
            <a:normAutofit/>
          </a:bodyPr>
          <a:lstStyle>
            <a:lvl1pPr>
              <a:defRPr lang="nl-NL" sz="2800" b="1" kern="1200" dirty="0">
                <a:solidFill>
                  <a:srgbClr val="6F634C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3740-0157-497E-A3DB-70DFF6489BF4}" type="datetimeFigureOut">
              <a:rPr lang="nl-NL" smtClean="0"/>
              <a:t>3-12-2020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0FAE7-ABFC-4792-8DF0-3A51FB89B721}" type="slidenum">
              <a:rPr lang="nl-NL" smtClean="0"/>
              <a:t>‹nr.›</a:t>
            </a:fld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623" y="188641"/>
            <a:ext cx="2677028" cy="73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49464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>
            <a:normAutofit/>
          </a:bodyPr>
          <a:lstStyle>
            <a:lvl1pPr>
              <a:defRPr lang="nl-NL" sz="2800" b="1" kern="1200" dirty="0">
                <a:solidFill>
                  <a:srgbClr val="6F634C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3740-0157-497E-A3DB-70DFF6489BF4}" type="datetimeFigureOut">
              <a:rPr lang="nl-NL" smtClean="0"/>
              <a:t>3-12-2020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0FAE7-ABFC-4792-8DF0-3A51FB89B721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Rechthoek 8"/>
          <p:cNvSpPr/>
          <p:nvPr userDrawn="1"/>
        </p:nvSpPr>
        <p:spPr>
          <a:xfrm>
            <a:off x="1" y="3383612"/>
            <a:ext cx="12204169" cy="3474389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623" y="188641"/>
            <a:ext cx="2677028" cy="73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64369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 LAND DON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12192000" cy="6079114"/>
          </a:xfrm>
          <a:prstGeom prst="rect">
            <a:avLst/>
          </a:prstGeom>
        </p:spPr>
      </p:pic>
      <p:sp>
        <p:nvSpPr>
          <p:cNvPr id="6" name="Rechthoek 5"/>
          <p:cNvSpPr/>
          <p:nvPr userDrawn="1"/>
        </p:nvSpPr>
        <p:spPr>
          <a:xfrm>
            <a:off x="-24346" y="4462992"/>
            <a:ext cx="12228515" cy="2422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26368" y="4462991"/>
            <a:ext cx="7101813" cy="1296144"/>
          </a:xfrm>
        </p:spPr>
        <p:txBody>
          <a:bodyPr anchor="b" anchorCtr="0">
            <a:normAutofit/>
          </a:bodyPr>
          <a:lstStyle>
            <a:lvl1pPr>
              <a:defRPr lang="nl-NL" sz="3600" b="1" kern="1200" baseline="0" dirty="0">
                <a:solidFill>
                  <a:srgbClr val="6F634C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dirty="0" smtClean="0"/>
              <a:t>Tik hier de titel </a:t>
            </a:r>
            <a:br>
              <a:rPr lang="nl-NL" dirty="0" smtClean="0"/>
            </a:br>
            <a:r>
              <a:rPr lang="nl-NL" dirty="0" smtClean="0"/>
              <a:t>van uw presentatie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23392" y="5822517"/>
            <a:ext cx="7104789" cy="432048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800">
                <a:solidFill>
                  <a:srgbClr val="3D495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uw presentatie</a:t>
            </a:r>
            <a:endParaRPr lang="nl-NL" dirty="0"/>
          </a:p>
        </p:txBody>
      </p:sp>
      <p:sp>
        <p:nvSpPr>
          <p:cNvPr id="9" name="Rechthoek 8"/>
          <p:cNvSpPr/>
          <p:nvPr userDrawn="1"/>
        </p:nvSpPr>
        <p:spPr>
          <a:xfrm>
            <a:off x="-12170" y="987873"/>
            <a:ext cx="12216339" cy="3474389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389" y="5020195"/>
            <a:ext cx="4481612" cy="123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14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 VIS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12192000" cy="6388725"/>
          </a:xfrm>
          <a:prstGeom prst="rect">
            <a:avLst/>
          </a:prstGeom>
        </p:spPr>
      </p:pic>
      <p:sp>
        <p:nvSpPr>
          <p:cNvPr id="6" name="Rechthoek 5"/>
          <p:cNvSpPr/>
          <p:nvPr userDrawn="1"/>
        </p:nvSpPr>
        <p:spPr>
          <a:xfrm>
            <a:off x="-24346" y="4462992"/>
            <a:ext cx="12228515" cy="2422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26368" y="4462991"/>
            <a:ext cx="7101813" cy="1296144"/>
          </a:xfrm>
        </p:spPr>
        <p:txBody>
          <a:bodyPr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nl-NL" sz="3600" b="1" kern="1200" baseline="0" dirty="0">
                <a:solidFill>
                  <a:srgbClr val="0086CB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dirty="0" smtClean="0"/>
              <a:t>Tik hier de titel </a:t>
            </a:r>
            <a:br>
              <a:rPr lang="nl-NL" dirty="0" smtClean="0"/>
            </a:br>
            <a:r>
              <a:rPr lang="nl-NL" dirty="0" smtClean="0"/>
              <a:t>van uw presentatie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23392" y="5822517"/>
            <a:ext cx="7104789" cy="432048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800">
                <a:solidFill>
                  <a:srgbClr val="3D495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uw presentatie</a:t>
            </a:r>
            <a:endParaRPr lang="nl-NL" dirty="0"/>
          </a:p>
        </p:txBody>
      </p:sp>
      <p:sp>
        <p:nvSpPr>
          <p:cNvPr id="9" name="Rechthoek 8"/>
          <p:cNvSpPr/>
          <p:nvPr userDrawn="1"/>
        </p:nvSpPr>
        <p:spPr>
          <a:xfrm>
            <a:off x="-8995" y="987873"/>
            <a:ext cx="12216339" cy="3474389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389" y="5020195"/>
            <a:ext cx="4481612" cy="123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852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 BASAL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hthoek 5"/>
          <p:cNvSpPr/>
          <p:nvPr userDrawn="1"/>
        </p:nvSpPr>
        <p:spPr>
          <a:xfrm>
            <a:off x="-24346" y="4462992"/>
            <a:ext cx="12228515" cy="2422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26368" y="4462991"/>
            <a:ext cx="7101813" cy="1296144"/>
          </a:xfrm>
        </p:spPr>
        <p:txBody>
          <a:bodyPr anchor="b" anchorCtr="0">
            <a:normAutofit/>
          </a:bodyPr>
          <a:lstStyle>
            <a:lvl1pPr>
              <a:defRPr lang="nl-NL" sz="3600" b="1" kern="1200" baseline="0" dirty="0">
                <a:solidFill>
                  <a:srgbClr val="502350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dirty="0" smtClean="0"/>
              <a:t>Tik hier de titel </a:t>
            </a:r>
            <a:br>
              <a:rPr lang="nl-NL" dirty="0" smtClean="0"/>
            </a:br>
            <a:r>
              <a:rPr lang="nl-NL" dirty="0" smtClean="0"/>
              <a:t>van uw presentatie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23392" y="5822517"/>
            <a:ext cx="7104789" cy="432048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800">
                <a:solidFill>
                  <a:srgbClr val="3D495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uw presentatie</a:t>
            </a:r>
            <a:endParaRPr lang="nl-NL" dirty="0"/>
          </a:p>
        </p:txBody>
      </p:sp>
      <p:sp>
        <p:nvSpPr>
          <p:cNvPr id="9" name="Rechthoek 8"/>
          <p:cNvSpPr/>
          <p:nvPr userDrawn="1"/>
        </p:nvSpPr>
        <p:spPr>
          <a:xfrm>
            <a:off x="-18519" y="987873"/>
            <a:ext cx="12216339" cy="3474389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389" y="5020195"/>
            <a:ext cx="4481612" cy="123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405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 DIJKG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3" b="16938"/>
          <a:stretch/>
        </p:blipFill>
        <p:spPr>
          <a:xfrm>
            <a:off x="-12170" y="0"/>
            <a:ext cx="12216339" cy="4581128"/>
          </a:xfrm>
          <a:prstGeom prst="rect">
            <a:avLst/>
          </a:prstGeom>
        </p:spPr>
      </p:pic>
      <p:sp>
        <p:nvSpPr>
          <p:cNvPr id="6" name="Rechthoek 5"/>
          <p:cNvSpPr/>
          <p:nvPr userDrawn="1"/>
        </p:nvSpPr>
        <p:spPr>
          <a:xfrm>
            <a:off x="-24346" y="4462992"/>
            <a:ext cx="12228515" cy="2422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26368" y="4462991"/>
            <a:ext cx="7101813" cy="1296144"/>
          </a:xfrm>
        </p:spPr>
        <p:txBody>
          <a:bodyPr anchor="b" anchorCtr="0">
            <a:normAutofit/>
          </a:bodyPr>
          <a:lstStyle>
            <a:lvl1pPr>
              <a:defRPr lang="nl-NL" sz="3600" b="1" kern="1200" baseline="0" dirty="0">
                <a:solidFill>
                  <a:srgbClr val="89BA1A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dirty="0" smtClean="0"/>
              <a:t>Tik hier de titel </a:t>
            </a:r>
            <a:br>
              <a:rPr lang="nl-NL" dirty="0" smtClean="0"/>
            </a:br>
            <a:r>
              <a:rPr lang="nl-NL" dirty="0" smtClean="0"/>
              <a:t>van uw presentatie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23392" y="5822517"/>
            <a:ext cx="7104789" cy="432048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800">
                <a:solidFill>
                  <a:srgbClr val="3D495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uw presentatie</a:t>
            </a:r>
            <a:endParaRPr lang="nl-NL" dirty="0"/>
          </a:p>
        </p:txBody>
      </p:sp>
      <p:sp>
        <p:nvSpPr>
          <p:cNvPr id="9" name="Rechthoek 8"/>
          <p:cNvSpPr/>
          <p:nvPr userDrawn="1"/>
        </p:nvSpPr>
        <p:spPr>
          <a:xfrm>
            <a:off x="-3176" y="1005271"/>
            <a:ext cx="12216339" cy="3474389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389" y="5020195"/>
            <a:ext cx="4481612" cy="123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13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6693-F38C-4D0D-9BA2-C68357DC7BA5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3-12-2020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2E36E-14D8-484F-BC34-810C1144485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7951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 KRE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9"/>
          <a:stretch/>
        </p:blipFill>
        <p:spPr>
          <a:xfrm>
            <a:off x="-24345" y="0"/>
            <a:ext cx="12192000" cy="4726360"/>
          </a:xfrm>
          <a:prstGeom prst="rect">
            <a:avLst/>
          </a:prstGeom>
        </p:spPr>
      </p:pic>
      <p:sp>
        <p:nvSpPr>
          <p:cNvPr id="6" name="Rechthoek 5"/>
          <p:cNvSpPr/>
          <p:nvPr userDrawn="1"/>
        </p:nvSpPr>
        <p:spPr>
          <a:xfrm>
            <a:off x="-24346" y="4462992"/>
            <a:ext cx="12228515" cy="2422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26368" y="4462991"/>
            <a:ext cx="7101813" cy="1296144"/>
          </a:xfrm>
        </p:spPr>
        <p:txBody>
          <a:bodyPr anchor="b" anchorCtr="0">
            <a:normAutofit/>
          </a:bodyPr>
          <a:lstStyle>
            <a:lvl1pPr>
              <a:defRPr lang="nl-NL" sz="3600" b="1" kern="1200" baseline="0" dirty="0">
                <a:solidFill>
                  <a:srgbClr val="E20031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dirty="0" smtClean="0"/>
              <a:t>Tik hier de titel </a:t>
            </a:r>
            <a:br>
              <a:rPr lang="nl-NL" dirty="0" smtClean="0"/>
            </a:br>
            <a:r>
              <a:rPr lang="nl-NL" dirty="0" smtClean="0"/>
              <a:t>van uw presentatie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23392" y="5822517"/>
            <a:ext cx="7104789" cy="432048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800">
                <a:solidFill>
                  <a:srgbClr val="3D495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uw presentatie</a:t>
            </a:r>
            <a:endParaRPr lang="nl-NL" dirty="0"/>
          </a:p>
        </p:txBody>
      </p:sp>
      <p:sp>
        <p:nvSpPr>
          <p:cNvPr id="9" name="Rechthoek 8"/>
          <p:cNvSpPr/>
          <p:nvPr userDrawn="1"/>
        </p:nvSpPr>
        <p:spPr>
          <a:xfrm>
            <a:off x="-12170" y="990254"/>
            <a:ext cx="12216339" cy="3474389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389" y="5020195"/>
            <a:ext cx="4481612" cy="123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765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DIJKGRAS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http://psysensitief.webs.com/0159-340399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5"/>
          <a:stretch/>
        </p:blipFill>
        <p:spPr bwMode="auto">
          <a:xfrm>
            <a:off x="-12173" y="1"/>
            <a:ext cx="12216343" cy="490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/>
          <p:cNvSpPr/>
          <p:nvPr userDrawn="1"/>
        </p:nvSpPr>
        <p:spPr>
          <a:xfrm>
            <a:off x="9360363" y="5373216"/>
            <a:ext cx="2208245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15" name="Rechthoek 14"/>
          <p:cNvSpPr/>
          <p:nvPr userDrawn="1"/>
        </p:nvSpPr>
        <p:spPr>
          <a:xfrm>
            <a:off x="-24346" y="4462992"/>
            <a:ext cx="12228515" cy="2422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626368" y="4462991"/>
            <a:ext cx="7101813" cy="1296144"/>
          </a:xfrm>
        </p:spPr>
        <p:txBody>
          <a:bodyPr anchor="b" anchorCtr="0">
            <a:normAutofit/>
          </a:bodyPr>
          <a:lstStyle>
            <a:lvl1pPr>
              <a:defRPr lang="nl-NL" sz="3600" b="1" kern="1200" baseline="0" dirty="0">
                <a:solidFill>
                  <a:srgbClr val="008BD2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dirty="0" smtClean="0"/>
              <a:t>Tik hier de titel </a:t>
            </a:r>
            <a:br>
              <a:rPr lang="nl-NL" dirty="0" smtClean="0"/>
            </a:br>
            <a:r>
              <a:rPr lang="nl-NL" dirty="0" smtClean="0"/>
              <a:t>van uw presentatie</a:t>
            </a:r>
            <a:endParaRPr lang="nl-NL" dirty="0"/>
          </a:p>
        </p:txBody>
      </p:sp>
      <p:sp>
        <p:nvSpPr>
          <p:cNvPr id="14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23392" y="5822517"/>
            <a:ext cx="7104789" cy="432048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800">
                <a:solidFill>
                  <a:srgbClr val="3D495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uw presentatie</a:t>
            </a:r>
            <a:endParaRPr lang="nl-NL" dirty="0"/>
          </a:p>
        </p:txBody>
      </p:sp>
      <p:sp>
        <p:nvSpPr>
          <p:cNvPr id="16" name="Rechthoek 15"/>
          <p:cNvSpPr/>
          <p:nvPr userDrawn="1"/>
        </p:nvSpPr>
        <p:spPr>
          <a:xfrm>
            <a:off x="-24342" y="1196753"/>
            <a:ext cx="12240684" cy="3454259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 l="-546" t="-346468" r="-9688" b="-834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389" y="5020195"/>
            <a:ext cx="4481612" cy="123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491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 ZEEUWSKNOOP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3" b="16938"/>
          <a:stretch/>
        </p:blipFill>
        <p:spPr>
          <a:xfrm>
            <a:off x="-12170" y="0"/>
            <a:ext cx="12216339" cy="4581128"/>
          </a:xfrm>
          <a:prstGeom prst="rect">
            <a:avLst/>
          </a:prstGeom>
        </p:spPr>
      </p:pic>
      <p:sp>
        <p:nvSpPr>
          <p:cNvPr id="6" name="Rechthoek 5"/>
          <p:cNvSpPr/>
          <p:nvPr userDrawn="1"/>
        </p:nvSpPr>
        <p:spPr>
          <a:xfrm>
            <a:off x="-24346" y="4462992"/>
            <a:ext cx="12228515" cy="2422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26368" y="4462991"/>
            <a:ext cx="7101813" cy="1296144"/>
          </a:xfrm>
        </p:spPr>
        <p:txBody>
          <a:bodyPr anchor="b" anchorCtr="0">
            <a:normAutofit/>
          </a:bodyPr>
          <a:lstStyle>
            <a:lvl1pPr>
              <a:defRPr lang="nl-NL" sz="3600" b="1" kern="1200" baseline="0" dirty="0">
                <a:solidFill>
                  <a:srgbClr val="81197F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dirty="0" smtClean="0"/>
              <a:t>Tik hier de titel </a:t>
            </a:r>
            <a:br>
              <a:rPr lang="nl-NL" dirty="0" smtClean="0"/>
            </a:br>
            <a:r>
              <a:rPr lang="nl-NL" dirty="0" smtClean="0"/>
              <a:t>van uw presentatie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23392" y="5822517"/>
            <a:ext cx="7104789" cy="432048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800">
                <a:solidFill>
                  <a:srgbClr val="3D495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uw presentatie</a:t>
            </a:r>
            <a:endParaRPr lang="nl-NL" dirty="0"/>
          </a:p>
        </p:txBody>
      </p:sp>
      <p:sp>
        <p:nvSpPr>
          <p:cNvPr id="9" name="Rechthoek 8"/>
          <p:cNvSpPr/>
          <p:nvPr userDrawn="1"/>
        </p:nvSpPr>
        <p:spPr>
          <a:xfrm>
            <a:off x="0" y="988603"/>
            <a:ext cx="12216339" cy="3474389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389" y="5020195"/>
            <a:ext cx="4481612" cy="123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851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6693-F38C-4D0D-9BA2-C68357DC7BA5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3-12-2020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2E36E-14D8-484F-BC34-810C1144485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741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6693-F38C-4D0D-9BA2-C68357DC7BA5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3-12-2020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2E36E-14D8-484F-BC34-810C1144485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278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6693-F38C-4D0D-9BA2-C68357DC7BA5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3-12-2020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2E36E-14D8-484F-BC34-810C1144485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328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6693-F38C-4D0D-9BA2-C68357DC7BA5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3-12-2020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2E36E-14D8-484F-BC34-810C1144485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08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6693-F38C-4D0D-9BA2-C68357DC7BA5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3-12-2020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2E36E-14D8-484F-BC34-810C1144485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888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6693-F38C-4D0D-9BA2-C68357DC7BA5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3-12-2020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2E36E-14D8-484F-BC34-810C1144485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9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rebuchet MS" pitchFamily="34" charset="0"/>
              </a:defRPr>
            </a:lvl1pPr>
          </a:lstStyle>
          <a:p>
            <a:fld id="{958E6693-F38C-4D0D-9BA2-C68357DC7BA5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3-12-2020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rebuchet MS" pitchFamily="34" charset="0"/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rebuchet MS" pitchFamily="34" charset="0"/>
              </a:defRPr>
            </a:lvl1pPr>
          </a:lstStyle>
          <a:p>
            <a:fld id="{2692E36E-14D8-484F-BC34-810C1144485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46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>
              <a:lumMod val="50000"/>
            </a:schemeClr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bg1">
              <a:lumMod val="50000"/>
            </a:schemeClr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5886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73740-0157-497E-A3DB-70DFF6489BF4}" type="datetimeFigureOut">
              <a:rPr lang="nl-NL" smtClean="0"/>
              <a:t>3-12-2020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0FAE7-ABFC-4792-8DF0-3A51FB89B72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3418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nl-NL" sz="4000" b="1" kern="1200" dirty="0">
          <a:solidFill>
            <a:srgbClr val="6F634C"/>
          </a:solidFill>
          <a:latin typeface="Helvetica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cheldestromen.nl/kruispolder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scheldestormen.nl/kruispolder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931" y="902208"/>
            <a:ext cx="9714717" cy="5161709"/>
          </a:xfrm>
          <a:prstGeom prst="rect">
            <a:avLst/>
          </a:prstGeom>
          <a:effectLst>
            <a:glow rad="127000">
              <a:schemeClr val="accent1">
                <a:alpha val="78000"/>
              </a:schemeClr>
            </a:glow>
          </a:effec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1">
                    <a:lumMod val="95000"/>
                  </a:schemeClr>
                </a:solidFill>
              </a:rPr>
              <a:t>Herinrichting Kruispolder en uitbreiding gemaal Paal</a:t>
            </a:r>
            <a:endParaRPr lang="nl-NL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bg1">
                    <a:lumMod val="95000"/>
                  </a:schemeClr>
                </a:solidFill>
              </a:rPr>
              <a:t>Digitale informatiebijeenkomst </a:t>
            </a:r>
          </a:p>
          <a:p>
            <a:r>
              <a:rPr lang="nl-NL" dirty="0" smtClean="0">
                <a:solidFill>
                  <a:schemeClr val="bg1">
                    <a:lumMod val="95000"/>
                  </a:schemeClr>
                </a:solidFill>
              </a:rPr>
              <a:t>3 december 2020</a:t>
            </a:r>
            <a:endParaRPr lang="nl-NL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88" y="173545"/>
            <a:ext cx="2469425" cy="919275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3046489" y="153925"/>
            <a:ext cx="896337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 i="1" dirty="0"/>
              <a:t>Dit project wordt mede gefinancierd door het Europees Landbouwfonds voor Plattelandsontwikkeling (ELFPO). Europa investeert in zijn platteland</a:t>
            </a:r>
            <a:r>
              <a:rPr lang="nl-NL" i="1" dirty="0"/>
              <a:t>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8104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tx1"/>
                </a:solidFill>
              </a:rPr>
              <a:t>Project Herinrichting Kruispolder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014" y="1319071"/>
            <a:ext cx="6634976" cy="471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3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186" y="663034"/>
            <a:ext cx="4506813" cy="5113298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 smtClean="0"/>
              <a:t>	</a:t>
            </a:r>
            <a:r>
              <a:rPr lang="nl-NL" dirty="0" smtClean="0">
                <a:solidFill>
                  <a:schemeClr val="tx1"/>
                </a:solidFill>
              </a:rPr>
              <a:t>Andere aanpak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609600" y="1600201"/>
            <a:ext cx="6805961" cy="4525963"/>
          </a:xfr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nl-NL" dirty="0" smtClean="0">
                <a:solidFill>
                  <a:schemeClr val="tx1"/>
                </a:solidFill>
              </a:rPr>
              <a:t>Samen voor een beter resultaat</a:t>
            </a:r>
          </a:p>
          <a:p>
            <a:pPr marL="457200" indent="-457200">
              <a:buFontTx/>
              <a:buChar char="-"/>
            </a:pPr>
            <a:r>
              <a:rPr lang="nl-NL" dirty="0" smtClean="0">
                <a:solidFill>
                  <a:schemeClr val="tx1"/>
                </a:solidFill>
              </a:rPr>
              <a:t>Op zoek naar een infrastructuur zoals we die gezamenlijk wensen</a:t>
            </a:r>
          </a:p>
          <a:p>
            <a:pPr marL="457200" indent="-457200">
              <a:buFontTx/>
              <a:buChar char="-"/>
            </a:pPr>
            <a:r>
              <a:rPr lang="nl-NL" dirty="0" smtClean="0">
                <a:solidFill>
                  <a:schemeClr val="tx1"/>
                </a:solidFill>
              </a:rPr>
              <a:t>Een plan van de streek</a:t>
            </a:r>
            <a:endParaRPr lang="nl-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00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90500"/>
            <a:ext cx="115824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1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al 10"/>
          <p:cNvSpPr/>
          <p:nvPr/>
        </p:nvSpPr>
        <p:spPr>
          <a:xfrm>
            <a:off x="4026568" y="5357779"/>
            <a:ext cx="3969669" cy="83409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al 7"/>
          <p:cNvSpPr/>
          <p:nvPr/>
        </p:nvSpPr>
        <p:spPr>
          <a:xfrm>
            <a:off x="562374" y="2453247"/>
            <a:ext cx="2625049" cy="17396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tx1"/>
                </a:solidFill>
              </a:rPr>
              <a:t>Uitdaging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nl-NL" dirty="0" smtClean="0">
                <a:solidFill>
                  <a:schemeClr val="tx1"/>
                </a:solidFill>
              </a:rPr>
              <a:t>   </a:t>
            </a: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1431" y="2099474"/>
            <a:ext cx="2646317" cy="2268272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877355" y="2621879"/>
            <a:ext cx="2402887" cy="124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Verbeteren:</a:t>
            </a:r>
          </a:p>
          <a:p>
            <a:r>
              <a:rPr lang="nl-NL" sz="2400" dirty="0" smtClean="0"/>
              <a:t>- watersysteem</a:t>
            </a:r>
          </a:p>
          <a:p>
            <a:r>
              <a:rPr lang="nl-NL" sz="2400" dirty="0" smtClean="0"/>
              <a:t>- kavelstructuur</a:t>
            </a:r>
            <a:endParaRPr lang="nl-NL" sz="2400" dirty="0"/>
          </a:p>
        </p:txBody>
      </p:sp>
      <p:sp>
        <p:nvSpPr>
          <p:cNvPr id="9" name="Pijl-rechts 8"/>
          <p:cNvSpPr/>
          <p:nvPr/>
        </p:nvSpPr>
        <p:spPr>
          <a:xfrm>
            <a:off x="3280242" y="2804441"/>
            <a:ext cx="1167059" cy="11189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4564876" y="5478360"/>
            <a:ext cx="37057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b="1" dirty="0" smtClean="0"/>
              <a:t>Vrijwillige kavelruil</a:t>
            </a:r>
            <a:endParaRPr lang="nl-NL" sz="2600" b="1" dirty="0"/>
          </a:p>
        </p:txBody>
      </p:sp>
      <p:sp>
        <p:nvSpPr>
          <p:cNvPr id="12" name="Ovaal 11"/>
          <p:cNvSpPr/>
          <p:nvPr/>
        </p:nvSpPr>
        <p:spPr>
          <a:xfrm>
            <a:off x="8702973" y="2099474"/>
            <a:ext cx="2560883" cy="140993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ekstvak 12"/>
          <p:cNvSpPr txBox="1"/>
          <p:nvPr/>
        </p:nvSpPr>
        <p:spPr>
          <a:xfrm>
            <a:off x="8922182" y="2193298"/>
            <a:ext cx="244514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NL" sz="2600" b="1" dirty="0"/>
              <a:t>n</a:t>
            </a:r>
            <a:r>
              <a:rPr lang="nl-NL" sz="2600" b="1" dirty="0" smtClean="0"/>
              <a:t>atuur</a:t>
            </a:r>
          </a:p>
          <a:p>
            <a:pPr marL="285750" indent="-285750">
              <a:buFontTx/>
              <a:buChar char="-"/>
            </a:pPr>
            <a:r>
              <a:rPr lang="nl-NL" sz="2400" dirty="0"/>
              <a:t>c</a:t>
            </a:r>
            <a:r>
              <a:rPr lang="nl-NL" sz="2400" dirty="0" smtClean="0"/>
              <a:t>ultuurhistorie</a:t>
            </a:r>
          </a:p>
          <a:p>
            <a:pPr marL="285750" indent="-285750">
              <a:buFontTx/>
              <a:buChar char="-"/>
            </a:pPr>
            <a:r>
              <a:rPr lang="nl-NL" sz="2400" dirty="0" smtClean="0"/>
              <a:t>archeologie</a:t>
            </a:r>
            <a:endParaRPr lang="nl-NL" sz="2400" dirty="0"/>
          </a:p>
        </p:txBody>
      </p:sp>
      <p:sp>
        <p:nvSpPr>
          <p:cNvPr id="14" name="Pijl-rechts 13"/>
          <p:cNvSpPr/>
          <p:nvPr/>
        </p:nvSpPr>
        <p:spPr>
          <a:xfrm rot="16200000">
            <a:off x="5720270" y="4456424"/>
            <a:ext cx="751459" cy="812677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Pijl-rechts 14"/>
          <p:cNvSpPr/>
          <p:nvPr/>
        </p:nvSpPr>
        <p:spPr>
          <a:xfrm rot="10410030">
            <a:off x="7655305" y="2775537"/>
            <a:ext cx="912267" cy="50758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826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tx1"/>
                </a:solidFill>
              </a:rPr>
              <a:t>Maatregelen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Tx/>
              <a:buChar char="-"/>
            </a:pPr>
            <a:r>
              <a:rPr lang="nl-NL" dirty="0" smtClean="0">
                <a:solidFill>
                  <a:schemeClr val="tx1"/>
                </a:solidFill>
              </a:rPr>
              <a:t>vergroten </a:t>
            </a:r>
            <a:r>
              <a:rPr lang="nl-NL" dirty="0">
                <a:solidFill>
                  <a:schemeClr val="tx1"/>
                </a:solidFill>
              </a:rPr>
              <a:t>van de capaciteit van het gemaal </a:t>
            </a:r>
            <a:r>
              <a:rPr lang="nl-NL" dirty="0" smtClean="0">
                <a:solidFill>
                  <a:schemeClr val="tx1"/>
                </a:solidFill>
              </a:rPr>
              <a:t>Paal</a:t>
            </a:r>
          </a:p>
          <a:p>
            <a:pPr marL="457200" indent="-457200">
              <a:buFontTx/>
              <a:buChar char="-"/>
            </a:pPr>
            <a:r>
              <a:rPr lang="nl-NL" dirty="0" smtClean="0">
                <a:solidFill>
                  <a:schemeClr val="tx1"/>
                </a:solidFill>
              </a:rPr>
              <a:t>watergang </a:t>
            </a:r>
            <a:r>
              <a:rPr lang="nl-NL" dirty="0">
                <a:solidFill>
                  <a:schemeClr val="tx1"/>
                </a:solidFill>
              </a:rPr>
              <a:t>richting het gemaal </a:t>
            </a:r>
            <a:r>
              <a:rPr lang="nl-NL" dirty="0" smtClean="0">
                <a:solidFill>
                  <a:schemeClr val="tx1"/>
                </a:solidFill>
              </a:rPr>
              <a:t>Paal</a:t>
            </a:r>
          </a:p>
          <a:p>
            <a:pPr marL="457200" indent="-457200">
              <a:buFontTx/>
              <a:buChar char="-"/>
            </a:pPr>
            <a:r>
              <a:rPr lang="nl-NL" dirty="0" smtClean="0">
                <a:solidFill>
                  <a:schemeClr val="tx1"/>
                </a:solidFill>
              </a:rPr>
              <a:t>koppeling </a:t>
            </a:r>
            <a:r>
              <a:rPr lang="nl-NL" dirty="0">
                <a:solidFill>
                  <a:schemeClr val="tx1"/>
                </a:solidFill>
              </a:rPr>
              <a:t>tussen de Kruispolder en K</a:t>
            </a:r>
            <a:r>
              <a:rPr lang="nl-NL" dirty="0" smtClean="0">
                <a:solidFill>
                  <a:schemeClr val="tx1"/>
                </a:solidFill>
              </a:rPr>
              <a:t>leine Molenpolder</a:t>
            </a:r>
            <a:r>
              <a:rPr lang="nl-NL" dirty="0">
                <a:solidFill>
                  <a:schemeClr val="tx1"/>
                </a:solidFill>
              </a:rPr>
              <a:t> </a:t>
            </a:r>
            <a:endParaRPr lang="nl-NL" dirty="0" smtClean="0">
              <a:solidFill>
                <a:schemeClr val="tx1"/>
              </a:solidFill>
            </a:endParaRPr>
          </a:p>
          <a:p>
            <a:pPr marL="457200" indent="-457200">
              <a:buFontTx/>
              <a:buChar char="-"/>
            </a:pPr>
            <a:r>
              <a:rPr lang="nl-NL" dirty="0" smtClean="0">
                <a:solidFill>
                  <a:schemeClr val="tx1"/>
                </a:solidFill>
              </a:rPr>
              <a:t>aanleggen</a:t>
            </a:r>
            <a:r>
              <a:rPr lang="nl-NL" dirty="0">
                <a:solidFill>
                  <a:schemeClr val="tx1"/>
                </a:solidFill>
              </a:rPr>
              <a:t>, verruimen en dempen van diverse watergangen </a:t>
            </a:r>
            <a:endParaRPr lang="nl-NL" dirty="0" smtClean="0">
              <a:solidFill>
                <a:schemeClr val="tx1"/>
              </a:solidFill>
            </a:endParaRPr>
          </a:p>
          <a:p>
            <a:pPr marL="457200" indent="-457200">
              <a:buFontTx/>
              <a:buChar char="-"/>
            </a:pPr>
            <a:r>
              <a:rPr lang="nl-NL" dirty="0" smtClean="0">
                <a:solidFill>
                  <a:schemeClr val="tx1"/>
                </a:solidFill>
              </a:rPr>
              <a:t>aanleggen </a:t>
            </a:r>
            <a:r>
              <a:rPr lang="nl-NL" dirty="0">
                <a:solidFill>
                  <a:schemeClr val="tx1"/>
                </a:solidFill>
              </a:rPr>
              <a:t>en/of vernieuwen van </a:t>
            </a:r>
            <a:r>
              <a:rPr lang="nl-NL" dirty="0" smtClean="0">
                <a:solidFill>
                  <a:schemeClr val="tx1"/>
                </a:solidFill>
              </a:rPr>
              <a:t>duikers</a:t>
            </a:r>
          </a:p>
          <a:p>
            <a:pPr marL="457200" indent="-457200">
              <a:buFontTx/>
              <a:buChar char="-"/>
            </a:pPr>
            <a:r>
              <a:rPr lang="nl-NL" dirty="0">
                <a:solidFill>
                  <a:schemeClr val="tx1"/>
                </a:solidFill>
              </a:rPr>
              <a:t>twee nieuwe </a:t>
            </a:r>
            <a:r>
              <a:rPr lang="nl-NL" dirty="0" smtClean="0">
                <a:solidFill>
                  <a:schemeClr val="tx1"/>
                </a:solidFill>
              </a:rPr>
              <a:t>peilgebieden</a:t>
            </a:r>
          </a:p>
          <a:p>
            <a:pPr marL="457200" indent="-457200">
              <a:buFontTx/>
              <a:buChar char="-"/>
            </a:pPr>
            <a:r>
              <a:rPr lang="nl-NL" dirty="0" smtClean="0">
                <a:solidFill>
                  <a:schemeClr val="tx1"/>
                </a:solidFill>
              </a:rPr>
              <a:t>kavelinrichtingsmaatregelen</a:t>
            </a:r>
            <a:endParaRPr lang="nl-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95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ekstvak 5"/>
          <p:cNvSpPr txBox="1"/>
          <p:nvPr/>
        </p:nvSpPr>
        <p:spPr>
          <a:xfrm>
            <a:off x="7912100" y="163513"/>
            <a:ext cx="2654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/>
              <a:t>Ontwerp</a:t>
            </a:r>
            <a:r>
              <a:rPr lang="nl-NL" dirty="0" smtClean="0"/>
              <a:t> 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69" y="-110293"/>
            <a:ext cx="11910972" cy="730283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7633" y="163513"/>
            <a:ext cx="4304367" cy="1054328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9868829" y="2754350"/>
            <a:ext cx="1382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Gemaal Paal</a:t>
            </a:r>
            <a:endParaRPr lang="nl-NL" dirty="0"/>
          </a:p>
        </p:txBody>
      </p:sp>
      <p:sp>
        <p:nvSpPr>
          <p:cNvPr id="9" name="Tekstvak 8"/>
          <p:cNvSpPr txBox="1"/>
          <p:nvPr/>
        </p:nvSpPr>
        <p:spPr>
          <a:xfrm>
            <a:off x="9006467" y="4869365"/>
            <a:ext cx="1353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Duivenhoek</a:t>
            </a:r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11403980" y="4364057"/>
            <a:ext cx="817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 Paal</a:t>
            </a:r>
            <a:endParaRPr lang="nl-NL" dirty="0"/>
          </a:p>
        </p:txBody>
      </p:sp>
      <p:sp>
        <p:nvSpPr>
          <p:cNvPr id="13" name="Tekstvak 12"/>
          <p:cNvSpPr txBox="1"/>
          <p:nvPr/>
        </p:nvSpPr>
        <p:spPr>
          <a:xfrm>
            <a:off x="1040779" y="6488668"/>
            <a:ext cx="1353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Lamswaarde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8187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tx1"/>
                </a:solidFill>
              </a:rPr>
              <a:t>Meerwaarde nu we toch bezig zijn</a:t>
            </a: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4" name="Afbeelding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33" y="2386360"/>
            <a:ext cx="5341433" cy="3044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Tijdelijke aanduiding voor inhoud 4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893" y="1773044"/>
            <a:ext cx="5248507" cy="417055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hthoek 5"/>
          <p:cNvSpPr/>
          <p:nvPr/>
        </p:nvSpPr>
        <p:spPr>
          <a:xfrm>
            <a:off x="5229922" y="4795024"/>
            <a:ext cx="278780" cy="267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7545659" y="2386360"/>
            <a:ext cx="278780" cy="267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4627756" y="4425692"/>
            <a:ext cx="1583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Gemaal Paal</a:t>
            </a:r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6893312" y="2030954"/>
            <a:ext cx="1583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Gemaal Paal</a:t>
            </a:r>
            <a:endParaRPr lang="nl-NL" dirty="0"/>
          </a:p>
        </p:txBody>
      </p:sp>
      <p:sp>
        <p:nvSpPr>
          <p:cNvPr id="11" name="Tekstvak 10"/>
          <p:cNvSpPr txBox="1"/>
          <p:nvPr/>
        </p:nvSpPr>
        <p:spPr>
          <a:xfrm>
            <a:off x="1323277" y="1994054"/>
            <a:ext cx="2891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Dijkovergang voor fietspad</a:t>
            </a:r>
            <a:endParaRPr lang="nl-NL" dirty="0"/>
          </a:p>
        </p:txBody>
      </p:sp>
      <p:sp>
        <p:nvSpPr>
          <p:cNvPr id="12" name="Tekstvak 11"/>
          <p:cNvSpPr txBox="1"/>
          <p:nvPr/>
        </p:nvSpPr>
        <p:spPr>
          <a:xfrm>
            <a:off x="7030842" y="1359824"/>
            <a:ext cx="4551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Natuurvriendelijke oever met </a:t>
            </a:r>
            <a:r>
              <a:rPr lang="nl-NL" dirty="0" err="1" smtClean="0"/>
              <a:t>laarzenpad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9850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tx1"/>
                </a:solidFill>
              </a:rPr>
              <a:t>Ontwerp</a:t>
            </a:r>
          </a:p>
          <a:p>
            <a:r>
              <a:rPr lang="nl-NL" dirty="0">
                <a:solidFill>
                  <a:schemeClr val="tx1"/>
                </a:solidFill>
              </a:rPr>
              <a:t>u</a:t>
            </a:r>
            <a:r>
              <a:rPr lang="nl-NL" dirty="0" smtClean="0">
                <a:solidFill>
                  <a:schemeClr val="tx1"/>
                </a:solidFill>
              </a:rPr>
              <a:t>itbreiding</a:t>
            </a:r>
          </a:p>
          <a:p>
            <a:r>
              <a:rPr lang="nl-NL" dirty="0" smtClean="0">
                <a:solidFill>
                  <a:schemeClr val="tx1"/>
                </a:solidFill>
              </a:rPr>
              <a:t>Gemaal Paal</a:t>
            </a: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670" y="-5429"/>
            <a:ext cx="8845330" cy="6863429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6946900" y="4635500"/>
            <a:ext cx="330200" cy="292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8" name="Rechte verbindingslijn 7"/>
          <p:cNvCxnSpPr/>
          <p:nvPr/>
        </p:nvCxnSpPr>
        <p:spPr>
          <a:xfrm flipV="1">
            <a:off x="7112000" y="1600201"/>
            <a:ext cx="558800" cy="3035299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" name="Tekstvak 6"/>
          <p:cNvSpPr txBox="1"/>
          <p:nvPr/>
        </p:nvSpPr>
        <p:spPr>
          <a:xfrm>
            <a:off x="7283605" y="3863182"/>
            <a:ext cx="1583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Gemaal Paal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8186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1600201"/>
            <a:ext cx="11207727" cy="520598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875" y="265113"/>
            <a:ext cx="78581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8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5853" y="86344"/>
            <a:ext cx="10515600" cy="1325563"/>
          </a:xfrm>
        </p:spPr>
        <p:txBody>
          <a:bodyPr/>
          <a:lstStyle/>
          <a:p>
            <a:r>
              <a:rPr lang="nl-NL" dirty="0" smtClean="0">
                <a:solidFill>
                  <a:schemeClr val="tx1"/>
                </a:solidFill>
              </a:rPr>
              <a:t>Procedures en planning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3031" y="1079666"/>
            <a:ext cx="11486147" cy="5778334"/>
          </a:xfrm>
        </p:spPr>
        <p:txBody>
          <a:bodyPr>
            <a:normAutofit/>
          </a:bodyPr>
          <a:lstStyle/>
          <a:p>
            <a:pPr lvl="1"/>
            <a:r>
              <a:rPr lang="nl-NL" sz="2800" dirty="0" smtClean="0"/>
              <a:t>Projectplan waterwet</a:t>
            </a:r>
          </a:p>
          <a:p>
            <a:pPr lvl="2"/>
            <a:r>
              <a:rPr lang="nl-NL" sz="2400" dirty="0" smtClean="0"/>
              <a:t>In plaats van een watervergunning en een omgevingsvergunning</a:t>
            </a:r>
          </a:p>
          <a:p>
            <a:pPr lvl="1"/>
            <a:endParaRPr lang="nl-NL" sz="2800" dirty="0" smtClean="0"/>
          </a:p>
          <a:p>
            <a:pPr lvl="1"/>
            <a:r>
              <a:rPr lang="nl-NL" sz="2800" dirty="0" smtClean="0"/>
              <a:t>Wijziging bestemmingsplan buitengebied Hulst</a:t>
            </a:r>
          </a:p>
          <a:p>
            <a:pPr lvl="1"/>
            <a:endParaRPr lang="nl-NL" sz="2800" dirty="0" smtClean="0"/>
          </a:p>
          <a:p>
            <a:pPr lvl="1"/>
            <a:r>
              <a:rPr lang="nl-NL" sz="2800" dirty="0" err="1" smtClean="0"/>
              <a:t>Mer</a:t>
            </a:r>
            <a:r>
              <a:rPr lang="nl-NL" sz="2800" dirty="0" smtClean="0"/>
              <a:t>-beoordeling</a:t>
            </a:r>
            <a:r>
              <a:rPr lang="nl-NL" sz="2400" dirty="0" smtClean="0"/>
              <a:t> (</a:t>
            </a:r>
            <a:r>
              <a:rPr lang="nl-NL" sz="2400" dirty="0" err="1" smtClean="0"/>
              <a:t>milieu-effecten</a:t>
            </a:r>
            <a:r>
              <a:rPr lang="nl-NL" sz="2400" dirty="0" smtClean="0"/>
              <a:t>)</a:t>
            </a:r>
          </a:p>
          <a:p>
            <a:pPr lvl="1"/>
            <a:endParaRPr lang="nl-NL" sz="2400" dirty="0"/>
          </a:p>
          <a:p>
            <a:pPr lvl="1"/>
            <a:r>
              <a:rPr lang="nl-NL" sz="2400" dirty="0" smtClean="0"/>
              <a:t>ontheffing nodig voor </a:t>
            </a:r>
            <a:r>
              <a:rPr lang="nl-NL" sz="2400" dirty="0"/>
              <a:t>beschermde soorten </a:t>
            </a:r>
            <a:r>
              <a:rPr lang="nl-NL" sz="2400" dirty="0" smtClean="0"/>
              <a:t>(vleermuizen, marterachtigen)</a:t>
            </a:r>
          </a:p>
          <a:p>
            <a:pPr marL="457200" lvl="1" indent="0">
              <a:buNone/>
            </a:pPr>
            <a:endParaRPr lang="nl-NL" sz="24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74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Huisregels</a:t>
            </a:r>
            <a:endParaRPr lang="nl-NL" dirty="0"/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3376698"/>
              </p:ext>
            </p:extLst>
          </p:nvPr>
        </p:nvGraphicFramePr>
        <p:xfrm>
          <a:off x="944137" y="1417638"/>
          <a:ext cx="10303726" cy="44933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03726">
                  <a:extLst>
                    <a:ext uri="{9D8B030D-6E8A-4147-A177-3AD203B41FA5}">
                      <a16:colId xmlns:a16="http://schemas.microsoft.com/office/drawing/2014/main" val="1091775074"/>
                    </a:ext>
                  </a:extLst>
                </a:gridCol>
              </a:tblGrid>
              <a:tr h="1234556">
                <a:tc>
                  <a:txBody>
                    <a:bodyPr/>
                    <a:lstStyle/>
                    <a:p>
                      <a:pPr algn="l" fontAlgn="b"/>
                      <a:r>
                        <a:rPr lang="nl-NL" sz="2800" u="none" strike="noStrike" dirty="0">
                          <a:effectLst/>
                        </a:rPr>
                        <a:t>*Zet uw microfoon standaard altijd uit. </a:t>
                      </a:r>
                      <a:endParaRPr lang="nl-NL" sz="2800" u="none" strike="noStrike" dirty="0" smtClean="0">
                        <a:effectLst/>
                      </a:endParaRPr>
                    </a:p>
                    <a:p>
                      <a:pPr algn="l" fontAlgn="b"/>
                      <a:endParaRPr lang="nl-NL" sz="2800" u="none" strike="noStrike" dirty="0" smtClean="0">
                        <a:effectLst/>
                      </a:endParaRPr>
                    </a:p>
                    <a:p>
                      <a:pPr algn="l" fontAlgn="b"/>
                      <a:r>
                        <a:rPr lang="nl-NL" sz="2800" u="none" strike="noStrike" dirty="0" smtClean="0">
                          <a:effectLst/>
                        </a:rPr>
                        <a:t>*</a:t>
                      </a:r>
                      <a:r>
                        <a:rPr lang="nl-NL" sz="2800" u="none" strike="noStrike" baseline="0" dirty="0" smtClean="0">
                          <a:effectLst/>
                        </a:rPr>
                        <a:t> </a:t>
                      </a:r>
                      <a:r>
                        <a:rPr lang="nl-NL" sz="2800" u="none" strike="noStrike" dirty="0" smtClean="0">
                          <a:effectLst/>
                        </a:rPr>
                        <a:t>U </a:t>
                      </a:r>
                      <a:r>
                        <a:rPr lang="nl-NL" sz="2800" u="none" strike="noStrike" dirty="0">
                          <a:effectLst/>
                        </a:rPr>
                        <a:t>mag zelf bepalen of u uw camera aan of uit heeft.</a:t>
                      </a:r>
                      <a:endParaRPr lang="nl-NL" sz="28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5955273"/>
                  </a:ext>
                </a:extLst>
              </a:tr>
              <a:tr h="734516">
                <a:tc>
                  <a:txBody>
                    <a:bodyPr/>
                    <a:lstStyle/>
                    <a:p>
                      <a:pPr algn="l" fontAlgn="b"/>
                      <a:r>
                        <a:rPr lang="nl-NL" sz="2800" u="none" strike="noStrike" dirty="0">
                          <a:effectLst/>
                        </a:rPr>
                        <a:t>* Bij voorkeur de vragen na de </a:t>
                      </a:r>
                      <a:r>
                        <a:rPr lang="nl-NL" sz="2800" u="none" strike="noStrike" dirty="0" smtClean="0">
                          <a:effectLst/>
                        </a:rPr>
                        <a:t>toelichting.</a:t>
                      </a:r>
                      <a:endParaRPr lang="nl-NL" sz="28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60395245"/>
                  </a:ext>
                </a:extLst>
              </a:tr>
              <a:tr h="1234556">
                <a:tc>
                  <a:txBody>
                    <a:bodyPr/>
                    <a:lstStyle/>
                    <a:p>
                      <a:pPr algn="l" fontAlgn="b"/>
                      <a:r>
                        <a:rPr lang="nl-NL" sz="2800" u="none" strike="noStrike" dirty="0">
                          <a:effectLst/>
                        </a:rPr>
                        <a:t>*Mocht </a:t>
                      </a:r>
                      <a:r>
                        <a:rPr lang="nl-NL" sz="2800" u="none" strike="noStrike" dirty="0" smtClean="0">
                          <a:effectLst/>
                        </a:rPr>
                        <a:t>u </a:t>
                      </a:r>
                      <a:r>
                        <a:rPr lang="nl-NL" sz="2800" u="none" strike="noStrike" dirty="0">
                          <a:effectLst/>
                        </a:rPr>
                        <a:t>tussentijds </a:t>
                      </a:r>
                      <a:r>
                        <a:rPr lang="nl-NL" sz="2800" u="none" strike="noStrike" dirty="0" smtClean="0">
                          <a:effectLst/>
                        </a:rPr>
                        <a:t>vragen hebben, zet deze alvast in de chat of steek anders een digitaal handje op.</a:t>
                      </a:r>
                      <a:endParaRPr lang="nl-NL" sz="28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59768266"/>
                  </a:ext>
                </a:extLst>
              </a:tr>
              <a:tr h="1234556">
                <a:tc>
                  <a:txBody>
                    <a:bodyPr/>
                    <a:lstStyle/>
                    <a:p>
                      <a:pPr algn="l" fontAlgn="b"/>
                      <a:r>
                        <a:rPr lang="nl-NL" sz="2800" u="none" strike="noStrike" dirty="0">
                          <a:effectLst/>
                        </a:rPr>
                        <a:t>*Mocht u slecht te horen </a:t>
                      </a:r>
                      <a:r>
                        <a:rPr lang="nl-NL" sz="2800" u="none" strike="noStrike" dirty="0" smtClean="0">
                          <a:effectLst/>
                        </a:rPr>
                        <a:t>zijn, </a:t>
                      </a:r>
                      <a:r>
                        <a:rPr lang="nl-NL" sz="2800" u="none" strike="noStrike" dirty="0">
                          <a:effectLst/>
                        </a:rPr>
                        <a:t>dan kan het geluid verbeteren als u uw camera uitzet.</a:t>
                      </a:r>
                      <a:endParaRPr lang="nl-NL" sz="28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30168561"/>
                  </a:ext>
                </a:extLst>
              </a:tr>
            </a:tbl>
          </a:graphicData>
        </a:graphic>
      </p:graphicFrame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9043" y="1417638"/>
            <a:ext cx="6343650" cy="657225"/>
          </a:xfrm>
          <a:prstGeom prst="rect">
            <a:avLst/>
          </a:prstGeom>
        </p:spPr>
      </p:pic>
      <p:sp>
        <p:nvSpPr>
          <p:cNvPr id="7" name="Ovaal 6"/>
          <p:cNvSpPr/>
          <p:nvPr/>
        </p:nvSpPr>
        <p:spPr>
          <a:xfrm>
            <a:off x="9006468" y="1294626"/>
            <a:ext cx="1828800" cy="903249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c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5501" y="4311224"/>
            <a:ext cx="2324100" cy="733425"/>
          </a:xfrm>
          <a:prstGeom prst="rect">
            <a:avLst/>
          </a:prstGeom>
        </p:spPr>
      </p:pic>
      <p:sp>
        <p:nvSpPr>
          <p:cNvPr id="10" name="Ovaal 9"/>
          <p:cNvSpPr/>
          <p:nvPr/>
        </p:nvSpPr>
        <p:spPr>
          <a:xfrm>
            <a:off x="8393151" y="4226311"/>
            <a:ext cx="1828800" cy="903249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316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5853" y="-92075"/>
            <a:ext cx="10515600" cy="1325563"/>
          </a:xfrm>
        </p:spPr>
        <p:txBody>
          <a:bodyPr/>
          <a:lstStyle/>
          <a:p>
            <a:r>
              <a:rPr lang="nl-NL" dirty="0" smtClean="0">
                <a:solidFill>
                  <a:schemeClr val="tx1"/>
                </a:solidFill>
              </a:rPr>
              <a:t>planning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6877" y="1233488"/>
            <a:ext cx="11024936" cy="5778334"/>
          </a:xfrm>
        </p:spPr>
        <p:txBody>
          <a:bodyPr>
            <a:normAutofit/>
          </a:bodyPr>
          <a:lstStyle/>
          <a:p>
            <a:pPr lvl="0"/>
            <a:endParaRPr lang="nl-NL" dirty="0"/>
          </a:p>
          <a:p>
            <a:pPr lvl="0"/>
            <a:endParaRPr lang="nl-NL" dirty="0" smtClean="0"/>
          </a:p>
        </p:txBody>
      </p:sp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564995" y="81681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600" dirty="0" smtClean="0">
                <a:solidFill>
                  <a:schemeClr val="bg1">
                    <a:lumMod val="50000"/>
                  </a:schemeClr>
                </a:solidFill>
              </a:rPr>
              <a:t>		</a:t>
            </a:r>
          </a:p>
          <a:p>
            <a:pPr marL="457200" indent="-457200">
              <a:buFontTx/>
              <a:buChar char="-"/>
            </a:pPr>
            <a:r>
              <a:rPr lang="nl-NL" sz="2600" dirty="0" smtClean="0"/>
              <a:t>Besluitvorming waterschap en gemeente			dec ‘20</a:t>
            </a:r>
          </a:p>
          <a:p>
            <a:pPr marL="457200" indent="-457200">
              <a:buFontTx/>
              <a:buChar char="-"/>
            </a:pPr>
            <a:r>
              <a:rPr lang="nl-NL" sz="2600" dirty="0" smtClean="0"/>
              <a:t>Plannen ter inzage (6 weken)					jan - feb ‘21</a:t>
            </a:r>
          </a:p>
          <a:p>
            <a:pPr marL="457200" indent="-457200">
              <a:buFontTx/>
              <a:buChar char="-"/>
            </a:pPr>
            <a:r>
              <a:rPr lang="nl-NL" sz="2600" dirty="0" smtClean="0"/>
              <a:t>Vaststelling door Gedeputeerde Staten provincie		zomer	2021</a:t>
            </a:r>
          </a:p>
          <a:p>
            <a:pPr marL="457200" indent="-457200">
              <a:buFontTx/>
              <a:buChar char="-"/>
            </a:pPr>
            <a:r>
              <a:rPr lang="nl-NL" sz="2600" dirty="0" smtClean="0"/>
              <a:t>Uitvoeringsontwerp gereed (mits kavelruil rond)		zomer 2021</a:t>
            </a:r>
          </a:p>
          <a:p>
            <a:pPr marL="457200" indent="-457200">
              <a:buFontTx/>
              <a:buChar char="-"/>
            </a:pPr>
            <a:r>
              <a:rPr lang="nl-NL" sz="2600" dirty="0" smtClean="0"/>
              <a:t>Aanbesteding							december 2021</a:t>
            </a:r>
          </a:p>
          <a:p>
            <a:pPr marL="457200" indent="-457200">
              <a:buFontTx/>
              <a:buChar char="-"/>
            </a:pPr>
            <a:r>
              <a:rPr lang="nl-NL" sz="2600" dirty="0" smtClean="0"/>
              <a:t>Uitvoering (ca 2 jaar)						start 2022</a:t>
            </a:r>
          </a:p>
          <a:p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1816916" y="4259765"/>
            <a:ext cx="43824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bg1">
                    <a:lumMod val="50000"/>
                  </a:schemeClr>
                </a:solidFill>
              </a:rPr>
              <a:t>Ca 250.000 m3 grondverzet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3694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93821" y="1368425"/>
            <a:ext cx="10515600" cy="4351338"/>
          </a:xfrm>
        </p:spPr>
        <p:txBody>
          <a:bodyPr>
            <a:norm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nl-NL" sz="3000" dirty="0" smtClean="0">
                <a:solidFill>
                  <a:schemeClr val="tx1"/>
                </a:solidFill>
              </a:rPr>
              <a:t>Kavelruil moet definitief rond komen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nl-NL" sz="3000" dirty="0" smtClean="0">
                <a:solidFill>
                  <a:schemeClr val="tx1"/>
                </a:solidFill>
              </a:rPr>
              <a:t>Bezwaren op de vergunningenprocedures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nl-NL" sz="3000" dirty="0" smtClean="0">
                <a:solidFill>
                  <a:schemeClr val="tx1"/>
                </a:solidFill>
              </a:rPr>
              <a:t>Subsidie definitief krijgen</a:t>
            </a:r>
          </a:p>
          <a:p>
            <a:pPr marL="457200" lvl="1" indent="0">
              <a:buNone/>
            </a:pPr>
            <a:endParaRPr lang="nl-NL" dirty="0" smtClean="0"/>
          </a:p>
          <a:p>
            <a:pPr lvl="0"/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Nog belangrijke stappen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0501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tx1"/>
                </a:solidFill>
              </a:rPr>
              <a:t>Wanneer hoort u weer van ons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Tx/>
              <a:buChar char="-"/>
            </a:pPr>
            <a:r>
              <a:rPr lang="nl-NL" dirty="0" smtClean="0">
                <a:solidFill>
                  <a:schemeClr val="tx1"/>
                </a:solidFill>
              </a:rPr>
              <a:t>Kavelruil en -inrichtingsgesprekken</a:t>
            </a:r>
            <a:endParaRPr lang="nl-NL" dirty="0" smtClean="0">
              <a:solidFill>
                <a:schemeClr val="tx1"/>
              </a:solidFill>
            </a:endParaRPr>
          </a:p>
          <a:p>
            <a:pPr marL="457200" indent="-457200">
              <a:buFontTx/>
              <a:buChar char="-"/>
            </a:pPr>
            <a:r>
              <a:rPr lang="nl-NL" dirty="0" smtClean="0">
                <a:solidFill>
                  <a:schemeClr val="tx1"/>
                </a:solidFill>
              </a:rPr>
              <a:t>Info over ter inzage legging (januari):</a:t>
            </a:r>
          </a:p>
          <a:p>
            <a:pPr marL="857250" lvl="1" indent="-457200">
              <a:buFontTx/>
              <a:buChar char="-"/>
            </a:pPr>
            <a:r>
              <a:rPr lang="nl-NL" dirty="0">
                <a:hlinkClick r:id="rId2"/>
              </a:rPr>
              <a:t>www.scheldestromen.nl/kruispolder</a:t>
            </a:r>
            <a:endParaRPr lang="nl-NL" dirty="0"/>
          </a:p>
          <a:p>
            <a:pPr marL="857250" lvl="1" indent="-457200">
              <a:buFontTx/>
              <a:buChar char="-"/>
            </a:pPr>
            <a:r>
              <a:rPr lang="nl-NL" dirty="0"/>
              <a:t>Zeeuws-Vlaams Advertentieblad </a:t>
            </a:r>
            <a:endParaRPr lang="nl-NL" dirty="0" smtClean="0"/>
          </a:p>
          <a:p>
            <a:pPr marL="857250" lvl="1" indent="-457200">
              <a:buFontTx/>
              <a:buChar char="-"/>
            </a:pPr>
            <a:r>
              <a:rPr lang="nl-NL" dirty="0" smtClean="0"/>
              <a:t>Mail (</a:t>
            </a:r>
            <a:r>
              <a:rPr lang="nl-NL" i="1" dirty="0" smtClean="0"/>
              <a:t>meld je aan: korine.hengst@scheldestromen.nl</a:t>
            </a:r>
            <a:r>
              <a:rPr lang="nl-NL" dirty="0" smtClean="0"/>
              <a:t>)</a:t>
            </a:r>
          </a:p>
          <a:p>
            <a:pPr marL="457200" indent="-457200">
              <a:buFontTx/>
              <a:buChar char="-"/>
            </a:pPr>
            <a:r>
              <a:rPr lang="nl-NL" dirty="0" smtClean="0">
                <a:solidFill>
                  <a:schemeClr val="tx1"/>
                </a:solidFill>
              </a:rPr>
              <a:t>Bijeenkomsten</a:t>
            </a:r>
          </a:p>
          <a:p>
            <a:pPr marL="857250" lvl="1" indent="-457200">
              <a:buFontTx/>
              <a:buChar char="-"/>
            </a:pPr>
            <a:r>
              <a:rPr lang="nl-NL" dirty="0" smtClean="0"/>
              <a:t>Datum 3</a:t>
            </a:r>
            <a:r>
              <a:rPr lang="nl-NL" baseline="30000" dirty="0" smtClean="0"/>
              <a:t>e</a:t>
            </a:r>
            <a:r>
              <a:rPr lang="nl-NL" dirty="0" smtClean="0"/>
              <a:t> kwartaal 2021?</a:t>
            </a:r>
          </a:p>
          <a:p>
            <a:pPr marL="857250" lvl="1" indent="-457200">
              <a:buFontTx/>
              <a:buChar char="-"/>
            </a:pPr>
            <a:r>
              <a:rPr lang="nl-NL" dirty="0" smtClean="0">
                <a:solidFill>
                  <a:schemeClr val="tx1"/>
                </a:solidFill>
              </a:rPr>
              <a:t>Na gunning samen met aannemer:</a:t>
            </a:r>
          </a:p>
          <a:p>
            <a:pPr marL="1257300" lvl="2" indent="-457200">
              <a:buFontTx/>
              <a:buChar char="-"/>
            </a:pPr>
            <a:r>
              <a:rPr lang="nl-NL" dirty="0" smtClean="0"/>
              <a:t>Detailplanning</a:t>
            </a:r>
          </a:p>
          <a:p>
            <a:pPr marL="1257300" lvl="2" indent="-457200">
              <a:buFontTx/>
              <a:buChar char="-"/>
            </a:pPr>
            <a:r>
              <a:rPr lang="nl-NL" dirty="0" smtClean="0"/>
              <a:t>Transportroutes</a:t>
            </a:r>
          </a:p>
          <a:p>
            <a:pPr marL="1257300" lvl="2" indent="-457200">
              <a:buFontTx/>
              <a:buChar char="-"/>
            </a:pPr>
            <a:r>
              <a:rPr lang="nl-NL" dirty="0" smtClean="0"/>
              <a:t>werkwijze</a:t>
            </a:r>
          </a:p>
        </p:txBody>
      </p:sp>
    </p:spTree>
    <p:extLst>
      <p:ext uri="{BB962C8B-B14F-4D97-AF65-F5344CB8AC3E}">
        <p14:creationId xmlns:p14="http://schemas.microsoft.com/office/powerpoint/2010/main" val="306653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tx1"/>
                </a:solidFill>
              </a:rPr>
              <a:t>Vragen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	</a:t>
            </a:r>
            <a:r>
              <a:rPr lang="nl-NL" dirty="0" smtClean="0">
                <a:hlinkClick r:id="rId2"/>
              </a:rPr>
              <a:t>www.scheldestromen.nl/kruispolder</a:t>
            </a:r>
            <a:endParaRPr lang="nl-NL" dirty="0" smtClean="0"/>
          </a:p>
          <a:p>
            <a:endParaRPr lang="nl-NL" dirty="0"/>
          </a:p>
          <a:p>
            <a:pPr algn="ctr"/>
            <a:r>
              <a:rPr lang="nl-NL" dirty="0" smtClean="0">
                <a:solidFill>
                  <a:schemeClr val="tx1"/>
                </a:solidFill>
              </a:rPr>
              <a:t>meld je aan voor de mailinglijst:</a:t>
            </a:r>
          </a:p>
          <a:p>
            <a:pPr algn="ctr"/>
            <a:r>
              <a:rPr lang="nl-NL" dirty="0" smtClean="0">
                <a:solidFill>
                  <a:schemeClr val="tx1"/>
                </a:solidFill>
              </a:rPr>
              <a:t>Korine.hengst@scheldestromen.nl </a:t>
            </a:r>
            <a:endParaRPr lang="nl-NL" dirty="0">
              <a:solidFill>
                <a:schemeClr val="tx1"/>
              </a:solidFill>
            </a:endParaRPr>
          </a:p>
          <a:p>
            <a:endParaRPr lang="nl-NL" dirty="0" smtClean="0"/>
          </a:p>
          <a:p>
            <a:r>
              <a:rPr lang="nl-NL" sz="1600" i="1" dirty="0" smtClean="0">
                <a:solidFill>
                  <a:schemeClr val="tx1"/>
                </a:solidFill>
              </a:rPr>
              <a:t>                                             </a:t>
            </a:r>
          </a:p>
          <a:p>
            <a:r>
              <a:rPr lang="nl-NL" sz="1600" i="1" dirty="0">
                <a:solidFill>
                  <a:schemeClr val="tx1"/>
                </a:solidFill>
              </a:rPr>
              <a:t>	</a:t>
            </a:r>
            <a:r>
              <a:rPr lang="nl-NL" sz="1600" i="1" dirty="0" smtClean="0">
                <a:solidFill>
                  <a:schemeClr val="tx1"/>
                </a:solidFill>
              </a:rPr>
              <a:t>			</a:t>
            </a:r>
          </a:p>
          <a:p>
            <a:endParaRPr lang="nl-NL" sz="1600" i="1" dirty="0">
              <a:solidFill>
                <a:schemeClr val="tx1"/>
              </a:solidFill>
            </a:endParaRPr>
          </a:p>
          <a:p>
            <a:r>
              <a:rPr lang="nl-NL" sz="1600" i="1" dirty="0" smtClean="0">
                <a:solidFill>
                  <a:schemeClr val="tx1"/>
                </a:solidFill>
              </a:rPr>
              <a:t>				Dit </a:t>
            </a:r>
            <a:r>
              <a:rPr lang="nl-NL" sz="1600" i="1" dirty="0">
                <a:solidFill>
                  <a:schemeClr val="tx1"/>
                </a:solidFill>
              </a:rPr>
              <a:t>project wordt mede gefinancierd door het Europees Landbouwfonds voor </a:t>
            </a:r>
            <a:r>
              <a:rPr lang="nl-NL" sz="1600" i="1" dirty="0" smtClean="0">
                <a:solidFill>
                  <a:schemeClr val="tx1"/>
                </a:solidFill>
              </a:rPr>
              <a:t>                                      			Plattelandsontwikkeling </a:t>
            </a:r>
            <a:r>
              <a:rPr lang="nl-NL" sz="1600" i="1" dirty="0">
                <a:solidFill>
                  <a:schemeClr val="tx1"/>
                </a:solidFill>
              </a:rPr>
              <a:t>(ELFPO). Europa investeert in zijn platteland.</a:t>
            </a:r>
            <a:endParaRPr lang="nl-NL" sz="1600" dirty="0">
              <a:solidFill>
                <a:schemeClr val="tx1"/>
              </a:solidFill>
            </a:endParaRP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29" y="5307980"/>
            <a:ext cx="2688281" cy="100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0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tx1"/>
                </a:solidFill>
              </a:rPr>
              <a:t>Toegift - Drainage</a:t>
            </a: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25570" y="1983272"/>
            <a:ext cx="5000625" cy="3581400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859867" y="1887815"/>
            <a:ext cx="40689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000" dirty="0"/>
              <a:t>Klimaat verandert</a:t>
            </a: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609600" y="2575934"/>
            <a:ext cx="6146423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nl-NL" sz="2600" dirty="0" smtClean="0">
                <a:solidFill>
                  <a:srgbClr val="333333"/>
                </a:solidFill>
              </a:rPr>
              <a:t>meer neerslag in korte tijd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nl-NL" sz="2600" dirty="0" smtClean="0">
                <a:solidFill>
                  <a:srgbClr val="333333"/>
                </a:solidFill>
              </a:rPr>
              <a:t>langere droge perioden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nl-NL" sz="2600" dirty="0">
              <a:solidFill>
                <a:srgbClr val="333333"/>
              </a:solidFill>
            </a:endParaRPr>
          </a:p>
          <a:p>
            <a:pPr marL="0" indent="0"/>
            <a:endParaRPr lang="nl-NL" sz="2600" dirty="0">
              <a:solidFill>
                <a:srgbClr val="333333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nl-NL" sz="2600" b="1" dirty="0" smtClean="0">
                <a:solidFill>
                  <a:srgbClr val="333333"/>
                </a:solidFill>
                <a:sym typeface="Wingdings" panose="05000000000000000000" pitchFamily="2" charset="2"/>
              </a:rPr>
              <a:t>Perry de Louw </a:t>
            </a:r>
            <a:r>
              <a:rPr lang="nl-NL" sz="2600" dirty="0" smtClean="0">
                <a:solidFill>
                  <a:srgbClr val="333333"/>
                </a:solidFill>
                <a:sym typeface="Wingdings" panose="05000000000000000000" pitchFamily="2" charset="2"/>
              </a:rPr>
              <a:t>(</a:t>
            </a:r>
            <a:r>
              <a:rPr lang="nl-NL" sz="2600" dirty="0" err="1" smtClean="0">
                <a:solidFill>
                  <a:srgbClr val="333333"/>
                </a:solidFill>
                <a:sym typeface="Wingdings" panose="05000000000000000000" pitchFamily="2" charset="2"/>
              </a:rPr>
              <a:t>Deltares</a:t>
            </a:r>
            <a:r>
              <a:rPr lang="nl-NL" sz="2600" dirty="0" smtClean="0">
                <a:solidFill>
                  <a:srgbClr val="333333"/>
                </a:solidFill>
                <a:sym typeface="Wingdings" panose="05000000000000000000" pitchFamily="2" charset="2"/>
              </a:rPr>
              <a:t>)</a:t>
            </a:r>
            <a:endParaRPr lang="nl-NL" sz="2600" dirty="0" smtClean="0">
              <a:solidFill>
                <a:srgbClr val="333333"/>
              </a:solidFill>
            </a:endParaRPr>
          </a:p>
          <a:p>
            <a:pPr marL="0" indent="0"/>
            <a:endParaRPr lang="nl-NL" dirty="0" smtClean="0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5432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tx1"/>
                </a:solidFill>
              </a:rPr>
              <a:t>Inhoud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</p:spPr>
        <p:txBody>
          <a:bodyPr>
            <a:normAutofit fontScale="92500"/>
          </a:bodyPr>
          <a:lstStyle/>
          <a:p>
            <a:pPr marL="457200" indent="-457200">
              <a:buFontTx/>
              <a:buChar char="-"/>
            </a:pPr>
            <a:r>
              <a:rPr lang="nl-NL" dirty="0" smtClean="0">
                <a:solidFill>
                  <a:schemeClr val="tx1"/>
                </a:solidFill>
              </a:rPr>
              <a:t>Welkom en inleiding			 Luc Mangnus</a:t>
            </a:r>
          </a:p>
          <a:p>
            <a:pPr marL="457200" indent="-457200">
              <a:buFontTx/>
              <a:buChar char="-"/>
            </a:pPr>
            <a:r>
              <a:rPr lang="nl-NL" dirty="0" smtClean="0">
                <a:solidFill>
                  <a:schemeClr val="tx1"/>
                </a:solidFill>
              </a:rPr>
              <a:t>Waarom is dit plan nodig?</a:t>
            </a:r>
          </a:p>
          <a:p>
            <a:pPr marL="457200" indent="-457200">
              <a:buFontTx/>
              <a:buChar char="-"/>
            </a:pPr>
            <a:r>
              <a:rPr lang="nl-NL" dirty="0" smtClean="0">
                <a:solidFill>
                  <a:schemeClr val="tx1"/>
                </a:solidFill>
              </a:rPr>
              <a:t>Wat gaat er gebeuren?			</a:t>
            </a:r>
            <a:r>
              <a:rPr lang="nl-NL" dirty="0">
                <a:solidFill>
                  <a:schemeClr val="tx1"/>
                </a:solidFill>
              </a:rPr>
              <a:t> </a:t>
            </a:r>
            <a:r>
              <a:rPr lang="nl-NL" dirty="0" smtClean="0">
                <a:solidFill>
                  <a:schemeClr val="tx1"/>
                </a:solidFill>
              </a:rPr>
              <a:t>Korine Hengst</a:t>
            </a:r>
          </a:p>
          <a:p>
            <a:pPr marL="457200" indent="-457200">
              <a:buFontTx/>
              <a:buChar char="-"/>
            </a:pPr>
            <a:r>
              <a:rPr lang="nl-NL" dirty="0" smtClean="0">
                <a:solidFill>
                  <a:schemeClr val="tx1"/>
                </a:solidFill>
              </a:rPr>
              <a:t>Planning en procedures</a:t>
            </a:r>
          </a:p>
          <a:p>
            <a:pPr marL="457200" indent="-457200">
              <a:buFontTx/>
              <a:buChar char="-"/>
            </a:pPr>
            <a:r>
              <a:rPr lang="nl-NL" dirty="0" smtClean="0">
                <a:solidFill>
                  <a:schemeClr val="tx1"/>
                </a:solidFill>
              </a:rPr>
              <a:t>Vragen</a:t>
            </a:r>
          </a:p>
          <a:p>
            <a:pPr marL="0" indent="0"/>
            <a:endParaRPr lang="nl-NL" dirty="0" smtClean="0">
              <a:solidFill>
                <a:schemeClr val="tx1"/>
              </a:solidFill>
            </a:endParaRPr>
          </a:p>
          <a:p>
            <a:pPr marL="0" indent="0"/>
            <a:r>
              <a:rPr lang="nl-NL" b="1" dirty="0" smtClean="0">
                <a:solidFill>
                  <a:schemeClr val="tx1"/>
                </a:solidFill>
              </a:rPr>
              <a:t>Toegift:</a:t>
            </a:r>
          </a:p>
          <a:p>
            <a:pPr marL="457200" indent="-457200">
              <a:buFontTx/>
              <a:buChar char="-"/>
            </a:pPr>
            <a:r>
              <a:rPr lang="nl-NL" dirty="0" smtClean="0">
                <a:solidFill>
                  <a:schemeClr val="tx1"/>
                </a:solidFill>
              </a:rPr>
              <a:t>regelbare drainage			 Perry de Louw (</a:t>
            </a:r>
            <a:r>
              <a:rPr lang="nl-NL" dirty="0" err="1" smtClean="0">
                <a:solidFill>
                  <a:schemeClr val="tx1"/>
                </a:solidFill>
              </a:rPr>
              <a:t>Deltares</a:t>
            </a:r>
            <a:r>
              <a:rPr lang="nl-NL" dirty="0" smtClean="0">
                <a:solidFill>
                  <a:schemeClr val="tx1"/>
                </a:solidFill>
              </a:rPr>
              <a:t>)</a:t>
            </a:r>
          </a:p>
          <a:p>
            <a:pPr marL="0" indent="0"/>
            <a:endParaRPr lang="nl-NL" dirty="0"/>
          </a:p>
        </p:txBody>
      </p:sp>
      <p:sp>
        <p:nvSpPr>
          <p:cNvPr id="4" name="Rechteraccolade 3"/>
          <p:cNvSpPr/>
          <p:nvPr/>
        </p:nvSpPr>
        <p:spPr>
          <a:xfrm>
            <a:off x="6356196" y="2152185"/>
            <a:ext cx="379141" cy="1639229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>
              <a:ln w="381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67558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>
                <a:solidFill>
                  <a:schemeClr val="tx1"/>
                </a:solidFill>
              </a:rPr>
              <a:t>Klimaat verandert</a:t>
            </a: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038" y="2429202"/>
            <a:ext cx="1730541" cy="1730541"/>
          </a:xfr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00"/>
          <a:stretch/>
        </p:blipFill>
        <p:spPr>
          <a:xfrm>
            <a:off x="828320" y="1600201"/>
            <a:ext cx="4391318" cy="4525963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>
          <a:xfrm>
            <a:off x="5542156" y="1594626"/>
            <a:ext cx="6146423" cy="4525963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nl-NL" dirty="0" smtClean="0">
                <a:solidFill>
                  <a:srgbClr val="333333"/>
                </a:solidFill>
              </a:rPr>
              <a:t>meer </a:t>
            </a:r>
            <a:r>
              <a:rPr lang="nl-NL" dirty="0">
                <a:solidFill>
                  <a:srgbClr val="333333"/>
                </a:solidFill>
              </a:rPr>
              <a:t>neerslag in korte tijd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nl-NL" dirty="0" smtClean="0">
                <a:solidFill>
                  <a:srgbClr val="333333"/>
                </a:solidFill>
              </a:rPr>
              <a:t>stijging </a:t>
            </a:r>
            <a:r>
              <a:rPr lang="nl-NL" dirty="0">
                <a:solidFill>
                  <a:srgbClr val="333333"/>
                </a:solidFill>
              </a:rPr>
              <a:t>van de zeespiegel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nl-NL" dirty="0" smtClean="0">
                <a:solidFill>
                  <a:srgbClr val="333333"/>
                </a:solidFill>
              </a:rPr>
              <a:t>langere </a:t>
            </a:r>
            <a:r>
              <a:rPr lang="nl-NL" dirty="0">
                <a:solidFill>
                  <a:srgbClr val="333333"/>
                </a:solidFill>
              </a:rPr>
              <a:t>droge </a:t>
            </a:r>
            <a:r>
              <a:rPr lang="nl-NL" dirty="0" smtClean="0">
                <a:solidFill>
                  <a:srgbClr val="333333"/>
                </a:solidFill>
              </a:rPr>
              <a:t>perioden</a:t>
            </a:r>
          </a:p>
          <a:p>
            <a:pPr marL="0" indent="0"/>
            <a:endParaRPr lang="nl-NL" dirty="0" smtClean="0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pPr marL="0" indent="0"/>
            <a:r>
              <a:rPr lang="nl-NL" b="1" dirty="0" smtClean="0">
                <a:solidFill>
                  <a:srgbClr val="333333"/>
                </a:solidFill>
              </a:rPr>
              <a:t>Opgave:</a:t>
            </a:r>
            <a:endParaRPr lang="nl-NL" b="1" dirty="0">
              <a:solidFill>
                <a:srgbClr val="333333"/>
              </a:solidFill>
            </a:endParaRPr>
          </a:p>
          <a:p>
            <a:pPr marL="0" indent="0"/>
            <a:r>
              <a:rPr lang="nl-NL" dirty="0" smtClean="0">
                <a:solidFill>
                  <a:srgbClr val="333333"/>
                </a:solidFill>
                <a:latin typeface="Georgia" panose="02040502050405020303" pitchFamily="18" charset="0"/>
                <a:sym typeface="Wingdings" panose="05000000000000000000" pitchFamily="2" charset="2"/>
              </a:rPr>
              <a:t> </a:t>
            </a:r>
            <a:r>
              <a:rPr lang="nl-NL" dirty="0">
                <a:solidFill>
                  <a:schemeClr val="tx1"/>
                </a:solidFill>
              </a:rPr>
              <a:t>gebied </a:t>
            </a:r>
            <a:r>
              <a:rPr lang="nl-NL" dirty="0" smtClean="0">
                <a:solidFill>
                  <a:schemeClr val="tx1"/>
                </a:solidFill>
              </a:rPr>
              <a:t>klimaatbestendig maken</a:t>
            </a:r>
            <a:endParaRPr lang="nl-NL" dirty="0">
              <a:solidFill>
                <a:schemeClr val="tx1"/>
              </a:solidFill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1553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 smtClean="0">
                <a:solidFill>
                  <a:schemeClr val="tx1"/>
                </a:solidFill>
              </a:rPr>
              <a:t>Gebieden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2590" y="-19050"/>
            <a:ext cx="7648575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45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3900" y="190500"/>
            <a:ext cx="13639800" cy="6477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6646128" y="4148254"/>
            <a:ext cx="1806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Gemaal Campen</a:t>
            </a:r>
            <a:endParaRPr lang="nl-NL" dirty="0"/>
          </a:p>
        </p:txBody>
      </p:sp>
      <p:cxnSp>
        <p:nvCxnSpPr>
          <p:cNvPr id="4" name="Rechte verbindingslijn met pijl 3"/>
          <p:cNvCxnSpPr/>
          <p:nvPr/>
        </p:nvCxnSpPr>
        <p:spPr>
          <a:xfrm flipH="1" flipV="1">
            <a:off x="8268632" y="4248615"/>
            <a:ext cx="317807" cy="26897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22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844" y="302092"/>
            <a:ext cx="9188605" cy="6053535"/>
          </a:xfrm>
          <a:prstGeom prst="rect">
            <a:avLst/>
          </a:prstGeom>
        </p:spPr>
      </p:pic>
      <p:cxnSp>
        <p:nvCxnSpPr>
          <p:cNvPr id="4" name="Rechte verbindingslijn met pijl 3"/>
          <p:cNvCxnSpPr/>
          <p:nvPr/>
        </p:nvCxnSpPr>
        <p:spPr>
          <a:xfrm flipH="1" flipV="1">
            <a:off x="3289609" y="1973768"/>
            <a:ext cx="367991" cy="44604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/>
          <p:cNvSpPr txBox="1"/>
          <p:nvPr/>
        </p:nvSpPr>
        <p:spPr>
          <a:xfrm>
            <a:off x="8106937" y="2419815"/>
            <a:ext cx="3334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Situatie bij extreme neerslag (KNMI scenario 2050)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3234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5" y="500062"/>
            <a:ext cx="10382250" cy="58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0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971683" y="63501"/>
            <a:ext cx="4247088" cy="1162050"/>
          </a:xfrm>
        </p:spPr>
        <p:txBody>
          <a:bodyPr>
            <a:normAutofit/>
          </a:bodyPr>
          <a:lstStyle/>
          <a:p>
            <a:r>
              <a:rPr lang="nl-NL" sz="2600" dirty="0" smtClean="0">
                <a:solidFill>
                  <a:schemeClr val="tx1"/>
                </a:solidFill>
              </a:rPr>
              <a:t>Maatregelen Campen</a:t>
            </a:r>
            <a:endParaRPr lang="nl-NL" sz="2600" dirty="0">
              <a:solidFill>
                <a:schemeClr val="tx1"/>
              </a:solidFill>
            </a:endParaRP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5345150" cy="469106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 smtClean="0">
                <a:solidFill>
                  <a:schemeClr val="tx1"/>
                </a:solidFill>
              </a:rPr>
              <a:t>Extra capaciteit gemaal Campen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 smtClean="0">
                <a:solidFill>
                  <a:schemeClr val="tx1"/>
                </a:solidFill>
              </a:rPr>
              <a:t>Verbreden watergangen en aanleggen natuurvriendelijke oevers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 smtClean="0">
                <a:solidFill>
                  <a:schemeClr val="tx1"/>
                </a:solidFill>
              </a:rPr>
              <a:t>Ophogen van lage delen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 smtClean="0">
                <a:solidFill>
                  <a:schemeClr val="tx1"/>
                </a:solidFill>
              </a:rPr>
              <a:t>Nieuwe stuw in de Putting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600" b="1" dirty="0" smtClean="0">
                <a:solidFill>
                  <a:schemeClr val="accent3">
                    <a:lumMod val="50000"/>
                  </a:schemeClr>
                </a:solidFill>
              </a:rPr>
              <a:t>nieuw gemaal in Kruispolder</a:t>
            </a:r>
            <a:endParaRPr lang="nl-NL" sz="2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8671" y="2499959"/>
            <a:ext cx="390525" cy="37147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786" y="63501"/>
            <a:ext cx="5310727" cy="6480160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6144322" y="2040673"/>
            <a:ext cx="2308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mtClean="0"/>
              <a:t>Gemaal Campen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493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eldestromen.potx" id="{86D55844-28E0-4A69-B1EF-17FEC0503C96}" vid="{0F25495E-E934-4439-AD7F-3C344269F353}"/>
    </a:ext>
  </a:extLst>
</a:theme>
</file>

<file path=ppt/theme/theme2.xml><?xml version="1.0" encoding="utf-8"?>
<a:theme xmlns:a="http://schemas.openxmlformats.org/drawingml/2006/main" name="Aangepast ontwerp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eeland stijl 2015.potx" id="{741D384D-9E8C-4B55-91B8-88AA71900543}" vid="{F81FA0D2-7F1C-4637-AB3A-BEFE3F3A0FC3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3512</TotalTime>
  <Words>549</Words>
  <Application>Microsoft Office PowerPoint</Application>
  <PresentationFormat>Breedbeeld</PresentationFormat>
  <Paragraphs>126</Paragraphs>
  <Slides>24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24</vt:i4>
      </vt:variant>
    </vt:vector>
  </HeadingPairs>
  <TitlesOfParts>
    <vt:vector size="32" baseType="lpstr">
      <vt:lpstr>Arial</vt:lpstr>
      <vt:lpstr>Calibri</vt:lpstr>
      <vt:lpstr>Georgia</vt:lpstr>
      <vt:lpstr>Helvetica</vt:lpstr>
      <vt:lpstr>Trebuchet MS</vt:lpstr>
      <vt:lpstr>Wingdings</vt:lpstr>
      <vt:lpstr>Office-thema</vt:lpstr>
      <vt:lpstr>Aangepast ontwerp</vt:lpstr>
      <vt:lpstr>Herinrichting Kruispolder en uitbreiding gemaal Paal</vt:lpstr>
      <vt:lpstr>Huisregels</vt:lpstr>
      <vt:lpstr>Inhoud</vt:lpstr>
      <vt:lpstr>Klimaat verandert</vt:lpstr>
      <vt:lpstr>Gebieden</vt:lpstr>
      <vt:lpstr>PowerPoint-presentatie</vt:lpstr>
      <vt:lpstr>PowerPoint-presentatie</vt:lpstr>
      <vt:lpstr>PowerPoint-presentatie</vt:lpstr>
      <vt:lpstr>Maatregelen Campen</vt:lpstr>
      <vt:lpstr>Project Herinrichting Kruispolder</vt:lpstr>
      <vt:lpstr> Andere aanpak</vt:lpstr>
      <vt:lpstr>PowerPoint-presentatie</vt:lpstr>
      <vt:lpstr>Uitdaging</vt:lpstr>
      <vt:lpstr>Maatregelen</vt:lpstr>
      <vt:lpstr>PowerPoint-presentatie</vt:lpstr>
      <vt:lpstr>Meerwaarde nu we toch bezig zijn</vt:lpstr>
      <vt:lpstr>PowerPoint-presentatie</vt:lpstr>
      <vt:lpstr>PowerPoint-presentatie</vt:lpstr>
      <vt:lpstr>Procedures en planning</vt:lpstr>
      <vt:lpstr>planning</vt:lpstr>
      <vt:lpstr>Nog belangrijke stappen</vt:lpstr>
      <vt:lpstr>Wanneer hoort u weer van ons</vt:lpstr>
      <vt:lpstr>Vragen</vt:lpstr>
      <vt:lpstr>Toegift - Drainage</vt:lpstr>
    </vt:vector>
  </TitlesOfParts>
  <Company>Waterschap Scheldestromen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Alternatieven studie gemaal Kruispolder</dc:title>
  <dc:creator>Marty den Dekker</dc:creator>
  <cp:lastModifiedBy>Korine Hengst</cp:lastModifiedBy>
  <cp:revision>156</cp:revision>
  <cp:lastPrinted>2020-07-21T14:38:22Z</cp:lastPrinted>
  <dcterms:created xsi:type="dcterms:W3CDTF">2018-06-08T07:17:26Z</dcterms:created>
  <dcterms:modified xsi:type="dcterms:W3CDTF">2020-12-03T19:44:59Z</dcterms:modified>
</cp:coreProperties>
</file>