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7"/>
  </p:notesMasterIdLst>
  <p:handoutMasterIdLst>
    <p:handoutMasterId r:id="rId28"/>
  </p:handoutMasterIdLst>
  <p:sldIdLst>
    <p:sldId id="330" r:id="rId3"/>
    <p:sldId id="331" r:id="rId4"/>
    <p:sldId id="332" r:id="rId5"/>
    <p:sldId id="333" r:id="rId6"/>
    <p:sldId id="334" r:id="rId7"/>
    <p:sldId id="335" r:id="rId8"/>
    <p:sldId id="336" r:id="rId9"/>
    <p:sldId id="348" r:id="rId10"/>
    <p:sldId id="328" r:id="rId11"/>
    <p:sldId id="346" r:id="rId12"/>
    <p:sldId id="344" r:id="rId13"/>
    <p:sldId id="343" r:id="rId14"/>
    <p:sldId id="349" r:id="rId15"/>
    <p:sldId id="352" r:id="rId16"/>
    <p:sldId id="351" r:id="rId17"/>
    <p:sldId id="339" r:id="rId18"/>
    <p:sldId id="354" r:id="rId19"/>
    <p:sldId id="350" r:id="rId20"/>
    <p:sldId id="355" r:id="rId21"/>
    <p:sldId id="340" r:id="rId22"/>
    <p:sldId id="356" r:id="rId23"/>
    <p:sldId id="357" r:id="rId24"/>
    <p:sldId id="341" r:id="rId25"/>
    <p:sldId id="342" r:id="rId26"/>
  </p:sldIdLst>
  <p:sldSz cx="12192000" cy="6858000"/>
  <p:notesSz cx="666908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B3BDA-443D-4471-9F09-AE343DDE8BB4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507B2-8CE4-48BD-AFAF-FC72BDA73B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4139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ACBE4-10EB-4DAA-B77F-910CD9BFE981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8A6DB-8860-4493-AE90-E4EA975B43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51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>
                <a:sym typeface="Wingdings" panose="05000000000000000000" pitchFamily="2" charset="2"/>
              </a:rPr>
              <a:t> Luc:  introduceren</a:t>
            </a:r>
            <a:r>
              <a:rPr lang="nl-NL" baseline="0" dirty="0" smtClean="0">
                <a:sym typeface="Wingdings" panose="05000000000000000000" pitchFamily="2" charset="2"/>
              </a:rPr>
              <a:t> dat er personele wijzigingen zijn (komen we later nog op terug)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8A6DB-8860-4493-AE90-E4EA975B435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915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Overleg provincie:</a:t>
            </a:r>
            <a:r>
              <a:rPr lang="nl-NL" baseline="0" dirty="0" smtClean="0"/>
              <a:t> KANSEN NIET EXPLICIET NOEMEN, maar gekeken naar afstemming andere plannen; dit wordt nog verder uitgewerkt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8A6DB-8860-4493-AE90-E4EA975B435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255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Overleg provincie:</a:t>
            </a:r>
            <a:r>
              <a:rPr lang="nl-NL" baseline="0" dirty="0" smtClean="0"/>
              <a:t> KANSEN NIET EXPLICIET NOEMEN, maar gekeken naar afstemming andere plannen; dit wordt nog verder uitgewerkt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8A6DB-8860-4493-AE90-E4EA975B435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8250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PFAS</a:t>
            </a:r>
          </a:p>
          <a:p>
            <a:r>
              <a:rPr lang="nl-NL" dirty="0" smtClean="0"/>
              <a:t>Meer grond</a:t>
            </a:r>
            <a:r>
              <a:rPr lang="nl-NL" baseline="0" dirty="0" smtClean="0"/>
              <a:t> vrij dan verwerken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8A6DB-8860-4493-AE90-E4EA975B435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6261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PFAS</a:t>
            </a:r>
          </a:p>
          <a:p>
            <a:r>
              <a:rPr lang="nl-NL" dirty="0" smtClean="0"/>
              <a:t>Meer grond</a:t>
            </a:r>
            <a:r>
              <a:rPr lang="nl-NL" baseline="0" dirty="0" smtClean="0"/>
              <a:t> vrij dan verwerken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8A6DB-8860-4493-AE90-E4EA975B435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736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Romeinse</a:t>
            </a:r>
            <a:r>
              <a:rPr lang="nl-NL" baseline="0" dirty="0" smtClean="0"/>
              <a:t> en middeleeuwen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8A6DB-8860-4493-AE90-E4EA975B435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9749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14-6-2021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96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14-6-2021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7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14-6-2021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76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2" y="468219"/>
            <a:ext cx="10895999" cy="547717"/>
          </a:xfrm>
        </p:spPr>
        <p:txBody>
          <a:bodyPr lIns="0" tIns="46800" rIns="0" bIns="46800" anchor="ctr" anchorCtr="0"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1188549"/>
            <a:ext cx="10896755" cy="504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en-GB" smtClean="0">
                <a:solidFill>
                  <a:srgbClr val="4F81BD"/>
                </a:solidFill>
              </a:rPr>
              <a:pPr/>
              <a:t>‹nr.›</a:t>
            </a:fld>
            <a:endParaRPr lang="en-GB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484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079114"/>
          </a:xfrm>
          <a:prstGeom prst="rect">
            <a:avLst/>
          </a:prstGeom>
        </p:spPr>
      </p:pic>
      <p:sp>
        <p:nvSpPr>
          <p:cNvPr id="16" name="Rechthoek 1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0" name="Rechthoek 19"/>
          <p:cNvSpPr/>
          <p:nvPr userDrawn="1"/>
        </p:nvSpPr>
        <p:spPr>
          <a:xfrm>
            <a:off x="-12170" y="987873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  <p:sp>
        <p:nvSpPr>
          <p:cNvPr id="18" name="Titel 1"/>
          <p:cNvSpPr>
            <a:spLocks noGrp="1"/>
          </p:cNvSpPr>
          <p:nvPr>
            <p:ph type="ctrTitle" hasCustomPrompt="1"/>
          </p:nvPr>
        </p:nvSpPr>
        <p:spPr>
          <a:xfrm>
            <a:off x="623392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19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48977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KRE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1" y="3391776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>
              <a:defRPr lang="nl-NL" sz="2800" b="1" kern="1200" dirty="0">
                <a:solidFill>
                  <a:srgbClr val="E20031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7499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BOE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1" y="338361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800" b="1" kern="1200" dirty="0">
                <a:solidFill>
                  <a:srgbClr val="FABB00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van uw slide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3427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VIS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1" y="338361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>
              <a:defRPr lang="nl-NL" sz="2800" b="1" kern="1200" dirty="0">
                <a:solidFill>
                  <a:srgbClr val="0086CB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5956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DIJKG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1" y="3410185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>
              <a:defRPr lang="nl-NL" sz="2800" b="1" kern="1200" dirty="0">
                <a:solidFill>
                  <a:srgbClr val="89BA1A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235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ZEEUWS KNOOP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800" b="1" kern="1200" dirty="0">
                <a:solidFill>
                  <a:srgbClr val="81197F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van uw slide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-1146" y="3401057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9703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LAND DO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800" b="1" kern="120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van uw slide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1" name="Rechthoek 10"/>
          <p:cNvSpPr/>
          <p:nvPr userDrawn="1"/>
        </p:nvSpPr>
        <p:spPr>
          <a:xfrm>
            <a:off x="1" y="338361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493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14-6-2021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294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BASAL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800" b="1" kern="1200" dirty="0">
                <a:solidFill>
                  <a:srgbClr val="502350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van uw slide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1" y="3391776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0083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WATERME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800" b="1" kern="1200" dirty="0">
                <a:solidFill>
                  <a:srgbClr val="0086CB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van uw slide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1" name="Rechthoek 10"/>
          <p:cNvSpPr/>
          <p:nvPr userDrawn="1"/>
        </p:nvSpPr>
        <p:spPr>
          <a:xfrm>
            <a:off x="-20913" y="3264821"/>
            <a:ext cx="12212913" cy="359607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397" t="-332034" r="-10005" b="-985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405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1" y="339289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2800" b="1" kern="120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5196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 userDrawn="1"/>
        </p:nvSpPr>
        <p:spPr>
          <a:xfrm>
            <a:off x="1" y="3402020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8586568" cy="1325563"/>
          </a:xfrm>
        </p:spPr>
        <p:txBody>
          <a:bodyPr>
            <a:normAutofit/>
          </a:bodyPr>
          <a:lstStyle>
            <a:lvl1pPr>
              <a:defRPr lang="nl-NL" sz="2800" b="1" kern="120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5811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1" y="338361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>
            <a:normAutofit/>
          </a:bodyPr>
          <a:lstStyle>
            <a:lvl1pPr>
              <a:defRPr lang="nl-NL" sz="2800" b="1" kern="120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23" y="188641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4946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>
            <a:normAutofit/>
          </a:bodyPr>
          <a:lstStyle>
            <a:lvl1pPr>
              <a:defRPr lang="nl-NL" sz="2800" b="1" kern="120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1" y="338361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23" y="188641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6436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LAND DO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079114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-12170" y="987873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1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VIS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388725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3600" b="1" kern="1200" baseline="0" dirty="0">
                <a:solidFill>
                  <a:srgbClr val="0086CB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-8995" y="987873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85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BASAL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502350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-18519" y="987873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40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DIJKG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3" b="16938"/>
          <a:stretch/>
        </p:blipFill>
        <p:spPr>
          <a:xfrm>
            <a:off x="-12170" y="0"/>
            <a:ext cx="12216339" cy="4581128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89BA1A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-3176" y="1005271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1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14-6-2021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95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KRE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9"/>
          <a:stretch/>
        </p:blipFill>
        <p:spPr>
          <a:xfrm>
            <a:off x="-24345" y="0"/>
            <a:ext cx="12192000" cy="4726360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E20031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-12170" y="990254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76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DIJKGRAS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://psysensitief.webs.com/0159-340399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5"/>
          <a:stretch/>
        </p:blipFill>
        <p:spPr bwMode="auto">
          <a:xfrm>
            <a:off x="-12173" y="1"/>
            <a:ext cx="12216343" cy="490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 userDrawn="1"/>
        </p:nvSpPr>
        <p:spPr>
          <a:xfrm>
            <a:off x="9360363" y="5373216"/>
            <a:ext cx="2208245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5" name="Rechthoek 14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008BD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16" name="Rechthoek 15"/>
          <p:cNvSpPr/>
          <p:nvPr userDrawn="1"/>
        </p:nvSpPr>
        <p:spPr>
          <a:xfrm>
            <a:off x="-24342" y="1196753"/>
            <a:ext cx="12240684" cy="345425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546" t="-346468" r="-9688" b="-834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49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ZEEUWSKNOOP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3" b="16938"/>
          <a:stretch/>
        </p:blipFill>
        <p:spPr>
          <a:xfrm>
            <a:off x="-12170" y="0"/>
            <a:ext cx="12216339" cy="4581128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81197F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0" y="988603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85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14-6-2021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4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14-6-2021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78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14-6-2021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28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14-6-2021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08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14-6-2021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88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14-6-2021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9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14-6-2021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4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>
              <a:lumMod val="50000"/>
            </a:schemeClr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86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73740-0157-497E-A3DB-70DFF6489BF4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341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l-NL" sz="4000" b="1" kern="1200" dirty="0">
          <a:solidFill>
            <a:srgbClr val="6F634C"/>
          </a:solidFill>
          <a:latin typeface="Helvetica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31" y="902208"/>
            <a:ext cx="9714717" cy="5161709"/>
          </a:xfrm>
          <a:prstGeom prst="rect">
            <a:avLst/>
          </a:prstGeom>
          <a:effectLst>
            <a:glow rad="127000">
              <a:schemeClr val="accent1">
                <a:alpha val="78000"/>
              </a:schemeClr>
            </a:glo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C000"/>
                </a:solidFill>
              </a:rPr>
              <a:t>Herinrichting Kruispolder en uitbreiding gemaal Paal</a:t>
            </a:r>
            <a:endParaRPr lang="nl-NL" b="1" dirty="0">
              <a:solidFill>
                <a:srgbClr val="FFC00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C000"/>
                </a:solidFill>
              </a:rPr>
              <a:t>Informatiebijeenkomst 21 </a:t>
            </a:r>
            <a:r>
              <a:rPr lang="nl-NL" dirty="0" smtClean="0">
                <a:solidFill>
                  <a:srgbClr val="FFC000"/>
                </a:solidFill>
              </a:rPr>
              <a:t>juli 2020</a:t>
            </a:r>
            <a:endParaRPr lang="nl-N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4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nl-NL" dirty="0" smtClean="0"/>
              <a:t>Nieuwe peilenkaart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44" y="901700"/>
            <a:ext cx="10095506" cy="598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Uitbreiding</a:t>
            </a:r>
          </a:p>
          <a:p>
            <a:r>
              <a:rPr lang="nl-NL" dirty="0" smtClean="0"/>
              <a:t>Gemaal Paal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670" y="-5429"/>
            <a:ext cx="8845330" cy="6863429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6946900" y="4635500"/>
            <a:ext cx="330200" cy="29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" name="Rechte verbindingslijn 7"/>
          <p:cNvCxnSpPr/>
          <p:nvPr/>
        </p:nvCxnSpPr>
        <p:spPr>
          <a:xfrm flipV="1">
            <a:off x="7112000" y="1600201"/>
            <a:ext cx="558800" cy="3035299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86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600201"/>
            <a:ext cx="11207727" cy="520598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5" y="265113"/>
            <a:ext cx="78581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8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537" y="0"/>
            <a:ext cx="10515600" cy="1325563"/>
          </a:xfrm>
        </p:spPr>
        <p:txBody>
          <a:bodyPr/>
          <a:lstStyle/>
          <a:p>
            <a:r>
              <a:rPr lang="nl-NL" dirty="0" smtClean="0"/>
              <a:t>Resultaten onderzoeken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5906" y="1437481"/>
            <a:ext cx="10515600" cy="573020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Bodemsamenstelling en -kwaliteit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Waterkering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Archeologie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Ecologie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K</a:t>
            </a:r>
            <a:r>
              <a:rPr lang="nl-NL" dirty="0" smtClean="0"/>
              <a:t>abels en leidingen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995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537" y="0"/>
            <a:ext cx="10515600" cy="1325563"/>
          </a:xfrm>
        </p:spPr>
        <p:txBody>
          <a:bodyPr/>
          <a:lstStyle/>
          <a:p>
            <a:r>
              <a:rPr lang="nl-NL" dirty="0" smtClean="0"/>
              <a:t>Resultaten onderzoeken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1306" y="662781"/>
            <a:ext cx="10515600" cy="5730207"/>
          </a:xfrm>
        </p:spPr>
        <p:txBody>
          <a:bodyPr>
            <a:normAutofit/>
          </a:bodyPr>
          <a:lstStyle/>
          <a:p>
            <a:pPr marL="457200" indent="-457200"/>
            <a:endParaRPr lang="nl-NL" dirty="0" smtClean="0"/>
          </a:p>
          <a:p>
            <a:pPr marL="457200" indent="-457200"/>
            <a:r>
              <a:rPr lang="nl-NL" dirty="0" smtClean="0"/>
              <a:t>Bodemsamenstelling en -kwaliteit</a:t>
            </a:r>
          </a:p>
          <a:p>
            <a:pPr marL="914400" lvl="1" indent="-457200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Grillige grondstructuur, op veel plekken veen</a:t>
            </a:r>
          </a:p>
          <a:p>
            <a:pPr marL="914400" lvl="1" indent="-457200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Nader </a:t>
            </a:r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onderzoek dammen, 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wegbermen </a:t>
            </a:r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en 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boomgaarden</a:t>
            </a:r>
            <a:endParaRPr lang="nl-NL" sz="2400" dirty="0">
              <a:solidFill>
                <a:schemeClr val="bg1">
                  <a:lumMod val="50000"/>
                </a:schemeClr>
              </a:solidFill>
            </a:endParaRPr>
          </a:p>
          <a:p>
            <a:pPr marL="914400" lvl="1" indent="-457200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Ca 250.000 m3 grondverzet</a:t>
            </a:r>
          </a:p>
          <a:p>
            <a:pPr marL="914400" lvl="1" indent="-457200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Lage trefkans voor het vinden van explosieven, munitie</a:t>
            </a:r>
          </a:p>
          <a:p>
            <a:pPr marL="457200" lvl="1" indent="0">
              <a:buNone/>
            </a:pPr>
            <a:endParaRPr lang="nl-NL" dirty="0" smtClean="0"/>
          </a:p>
          <a:p>
            <a:r>
              <a:rPr lang="nl-NL" dirty="0" smtClean="0"/>
              <a:t>Waterkering</a:t>
            </a:r>
          </a:p>
          <a:p>
            <a:pPr lvl="1"/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Stabiliteit waterkering </a:t>
            </a:r>
          </a:p>
          <a:p>
            <a:pPr marL="457200" lvl="1" indent="0">
              <a:buNone/>
            </a:pPr>
            <a:r>
              <a:rPr lang="nl-NL" sz="24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 watergang ca. 15 m meer 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zuidelijk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Onderzoek </a:t>
            </a:r>
            <a:r>
              <a:rPr lang="nl-NL" sz="2400" dirty="0" err="1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piping</a:t>
            </a:r>
            <a:endParaRPr lang="nl-NL" sz="2400" dirty="0">
              <a:solidFill>
                <a:schemeClr val="bg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67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537" y="0"/>
            <a:ext cx="10515600" cy="1325563"/>
          </a:xfrm>
        </p:spPr>
        <p:txBody>
          <a:bodyPr/>
          <a:lstStyle/>
          <a:p>
            <a:r>
              <a:rPr lang="nl-NL" dirty="0" smtClean="0"/>
              <a:t>Resultaten onderzoeken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1306" y="662781"/>
            <a:ext cx="10515600" cy="5730207"/>
          </a:xfrm>
        </p:spPr>
        <p:txBody>
          <a:bodyPr>
            <a:normAutofit/>
          </a:bodyPr>
          <a:lstStyle/>
          <a:p>
            <a:pPr marL="457200" indent="-457200"/>
            <a:endParaRPr lang="nl-NL" dirty="0" smtClean="0"/>
          </a:p>
          <a:p>
            <a:pPr marL="457200" lvl="1" indent="0">
              <a:buNone/>
            </a:pPr>
            <a:endParaRPr lang="nl-NL" dirty="0" smtClean="0"/>
          </a:p>
          <a:p>
            <a:r>
              <a:rPr lang="nl-NL" dirty="0" smtClean="0"/>
              <a:t>Archeologie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318 locaties booronderzoek</a:t>
            </a:r>
          </a:p>
          <a:p>
            <a:pPr lvl="1"/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787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Locaties boringen voor archeologie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697" y="1181101"/>
            <a:ext cx="8957416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1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537" y="0"/>
            <a:ext cx="10515600" cy="1325563"/>
          </a:xfrm>
        </p:spPr>
        <p:txBody>
          <a:bodyPr/>
          <a:lstStyle/>
          <a:p>
            <a:r>
              <a:rPr lang="nl-NL" dirty="0" smtClean="0"/>
              <a:t>Resultaten onderzoeken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1306" y="662781"/>
            <a:ext cx="10515600" cy="5730207"/>
          </a:xfrm>
        </p:spPr>
        <p:txBody>
          <a:bodyPr>
            <a:normAutofit/>
          </a:bodyPr>
          <a:lstStyle/>
          <a:p>
            <a:pPr marL="457200" indent="-457200"/>
            <a:endParaRPr lang="nl-NL" dirty="0" smtClean="0"/>
          </a:p>
          <a:p>
            <a:pPr marL="457200" lvl="1" indent="0">
              <a:buNone/>
            </a:pPr>
            <a:endParaRPr lang="nl-NL" dirty="0" smtClean="0"/>
          </a:p>
          <a:p>
            <a:r>
              <a:rPr lang="nl-NL" dirty="0" smtClean="0"/>
              <a:t>Archeologie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318 locaties booronderzoek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Opbouw:</a:t>
            </a:r>
          </a:p>
          <a:p>
            <a:pPr lvl="2"/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ude getijdeafzettingen </a:t>
            </a:r>
          </a:p>
          <a:p>
            <a:pPr lvl="2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Veen</a:t>
            </a:r>
          </a:p>
          <a:p>
            <a:pPr lvl="2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Jonge getijdeafzettingen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Lokaal vindplaatsen bebouwing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Verdronken dorp </a:t>
            </a:r>
            <a:r>
              <a:rPr lang="nl-NL" sz="2400" dirty="0" err="1" smtClean="0">
                <a:solidFill>
                  <a:schemeClr val="bg1">
                    <a:lumMod val="50000"/>
                  </a:schemeClr>
                </a:solidFill>
              </a:rPr>
              <a:t>Hontenisse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 ligt buiten de polder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Vervolgonderzoek of begeleiding nodig</a:t>
            </a:r>
          </a:p>
          <a:p>
            <a:pPr lvl="1"/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100" y="1046621"/>
            <a:ext cx="990600" cy="496252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566400" y="1663700"/>
            <a:ext cx="84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klei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0566400" y="2287412"/>
            <a:ext cx="84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zand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10439875" y="4300372"/>
            <a:ext cx="84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</a:t>
            </a:r>
            <a:r>
              <a:rPr lang="nl-NL" dirty="0" smtClean="0"/>
              <a:t>veen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10543981" y="2991995"/>
            <a:ext cx="84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klei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10488515" y="5262221"/>
            <a:ext cx="84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klei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380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(middel)hoge verwachting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155699"/>
            <a:ext cx="10149115" cy="569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6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5853" y="-92075"/>
            <a:ext cx="10515600" cy="1325563"/>
          </a:xfrm>
        </p:spPr>
        <p:txBody>
          <a:bodyPr/>
          <a:lstStyle/>
          <a:p>
            <a:r>
              <a:rPr lang="nl-NL" dirty="0" smtClean="0"/>
              <a:t>Procedures en planning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5853" y="1079666"/>
            <a:ext cx="11024936" cy="5778334"/>
          </a:xfrm>
        </p:spPr>
        <p:txBody>
          <a:bodyPr>
            <a:normAutofit/>
          </a:bodyPr>
          <a:lstStyle/>
          <a:p>
            <a:pPr lvl="0"/>
            <a:r>
              <a:rPr lang="nl-NL" dirty="0" smtClean="0"/>
              <a:t>Procedures: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Projectplan waterwet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Wijziging bestemmingsplan buitengebied Hulst</a:t>
            </a:r>
          </a:p>
          <a:p>
            <a:pPr lvl="1"/>
            <a:r>
              <a:rPr lang="nl-NL" sz="2400" dirty="0" err="1" smtClean="0">
                <a:solidFill>
                  <a:schemeClr val="bg1">
                    <a:lumMod val="50000"/>
                  </a:schemeClr>
                </a:solidFill>
              </a:rPr>
              <a:t>Mer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-beoordeling (</a:t>
            </a:r>
            <a:r>
              <a:rPr lang="nl-NL" sz="2400" dirty="0" err="1" smtClean="0">
                <a:solidFill>
                  <a:schemeClr val="bg1">
                    <a:lumMod val="50000"/>
                  </a:schemeClr>
                </a:solidFill>
              </a:rPr>
              <a:t>milieu-effecten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Natuurtoets</a:t>
            </a:r>
          </a:p>
        </p:txBody>
      </p:sp>
    </p:spTree>
    <p:extLst>
      <p:ext uri="{BB962C8B-B14F-4D97-AF65-F5344CB8AC3E}">
        <p14:creationId xmlns:p14="http://schemas.microsoft.com/office/powerpoint/2010/main" val="17243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dirty="0"/>
              <a:t>Welkom en inleiding </a:t>
            </a:r>
            <a:r>
              <a:rPr lang="nl-NL" dirty="0" smtClean="0"/>
              <a:t>				(Luc)</a:t>
            </a:r>
            <a:endParaRPr lang="nl-NL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dirty="0"/>
              <a:t>Terugblik vorige </a:t>
            </a:r>
            <a:r>
              <a:rPr lang="nl-NL" dirty="0" smtClean="0"/>
              <a:t>bijeenkomst 		(Wilfred)</a:t>
            </a:r>
            <a:endParaRPr lang="nl-NL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dirty="0" smtClean="0"/>
              <a:t>Wat is er afgelopen jaar gebeurd 	(Wilfred)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dirty="0" smtClean="0"/>
              <a:t>Resultaten onderzoeken 			(Korine)</a:t>
            </a:r>
            <a:endParaRPr lang="nl-NL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dirty="0" smtClean="0"/>
              <a:t>Procedures en planning 			(Korine)</a:t>
            </a:r>
          </a:p>
        </p:txBody>
      </p:sp>
    </p:spTree>
    <p:extLst>
      <p:ext uri="{BB962C8B-B14F-4D97-AF65-F5344CB8AC3E}">
        <p14:creationId xmlns:p14="http://schemas.microsoft.com/office/powerpoint/2010/main" val="312775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5853" y="-92075"/>
            <a:ext cx="10515600" cy="1325563"/>
          </a:xfrm>
        </p:spPr>
        <p:txBody>
          <a:bodyPr/>
          <a:lstStyle/>
          <a:p>
            <a:r>
              <a:rPr lang="nl-NL" dirty="0" smtClean="0"/>
              <a:t>Procedures en planning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5853" y="1079666"/>
            <a:ext cx="11024936" cy="5778334"/>
          </a:xfrm>
        </p:spPr>
        <p:txBody>
          <a:bodyPr>
            <a:normAutofit/>
          </a:bodyPr>
          <a:lstStyle/>
          <a:p>
            <a:pPr lvl="0"/>
            <a:r>
              <a:rPr lang="nl-NL" dirty="0" smtClean="0"/>
              <a:t>Procedures:</a:t>
            </a:r>
          </a:p>
          <a:p>
            <a:pPr lvl="1"/>
            <a:r>
              <a:rPr lang="nl-NL" sz="2800" dirty="0" smtClean="0">
                <a:solidFill>
                  <a:schemeClr val="bg1">
                    <a:lumMod val="50000"/>
                  </a:schemeClr>
                </a:solidFill>
              </a:rPr>
              <a:t>Projectplan waterwet</a:t>
            </a:r>
          </a:p>
          <a:p>
            <a:pPr lvl="2"/>
            <a:r>
              <a:rPr lang="nl-NL" sz="2800" dirty="0" smtClean="0">
                <a:solidFill>
                  <a:schemeClr val="bg1">
                    <a:lumMod val="50000"/>
                  </a:schemeClr>
                </a:solidFill>
              </a:rPr>
              <a:t>In plaats van een watervergunning en een omgevingsvergunning</a:t>
            </a:r>
          </a:p>
          <a:p>
            <a:pPr lvl="2"/>
            <a:r>
              <a:rPr lang="nl-NL" sz="2800" dirty="0" smtClean="0">
                <a:solidFill>
                  <a:schemeClr val="bg1">
                    <a:lumMod val="50000"/>
                  </a:schemeClr>
                </a:solidFill>
              </a:rPr>
              <a:t>provinciale goedkeuring nodig </a:t>
            </a:r>
          </a:p>
          <a:p>
            <a:pPr lvl="2"/>
            <a:r>
              <a:rPr lang="nl-NL" sz="28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Ontwerp moet gereed zijn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65000"/>
                  </a:schemeClr>
                </a:solidFill>
              </a:rPr>
              <a:t>Wijziging bestemmingsplan buitengebied Hulst</a:t>
            </a:r>
          </a:p>
          <a:p>
            <a:pPr lvl="1"/>
            <a:r>
              <a:rPr lang="nl-NL" sz="2400" dirty="0" err="1" smtClean="0">
                <a:solidFill>
                  <a:schemeClr val="bg1">
                    <a:lumMod val="65000"/>
                  </a:schemeClr>
                </a:solidFill>
              </a:rPr>
              <a:t>Mer</a:t>
            </a:r>
            <a:r>
              <a:rPr lang="nl-NL" sz="2400" dirty="0" smtClean="0">
                <a:solidFill>
                  <a:schemeClr val="bg1">
                    <a:lumMod val="65000"/>
                  </a:schemeClr>
                </a:solidFill>
              </a:rPr>
              <a:t>-beoordeling (</a:t>
            </a:r>
            <a:r>
              <a:rPr lang="nl-NL" sz="2400" dirty="0" err="1" smtClean="0">
                <a:solidFill>
                  <a:schemeClr val="bg1">
                    <a:lumMod val="65000"/>
                  </a:schemeClr>
                </a:solidFill>
              </a:rPr>
              <a:t>milieu-effecten</a:t>
            </a:r>
            <a:r>
              <a:rPr lang="nl-NL" sz="24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65000"/>
                  </a:schemeClr>
                </a:solidFill>
              </a:rPr>
              <a:t>Natuurtoets</a:t>
            </a:r>
          </a:p>
        </p:txBody>
      </p:sp>
    </p:spTree>
    <p:extLst>
      <p:ext uri="{BB962C8B-B14F-4D97-AF65-F5344CB8AC3E}">
        <p14:creationId xmlns:p14="http://schemas.microsoft.com/office/powerpoint/2010/main" val="20247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5853" y="-92075"/>
            <a:ext cx="10515600" cy="1325563"/>
          </a:xfrm>
        </p:spPr>
        <p:txBody>
          <a:bodyPr/>
          <a:lstStyle/>
          <a:p>
            <a:r>
              <a:rPr lang="nl-NL" dirty="0" smtClean="0"/>
              <a:t>Procedures en planning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5853" y="1079666"/>
            <a:ext cx="11024936" cy="5778334"/>
          </a:xfrm>
        </p:spPr>
        <p:txBody>
          <a:bodyPr>
            <a:normAutofit/>
          </a:bodyPr>
          <a:lstStyle/>
          <a:p>
            <a:pPr lvl="0"/>
            <a:r>
              <a:rPr lang="nl-NL" dirty="0" smtClean="0"/>
              <a:t>Procedures: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65000"/>
                  </a:schemeClr>
                </a:solidFill>
              </a:rPr>
              <a:t>Projectplan waterwet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Wijziging bestemmingsplan buitengebied Hulst</a:t>
            </a:r>
          </a:p>
          <a:p>
            <a:pPr lvl="2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Aanleg nieuwe watergang naar gemaal Paal</a:t>
            </a:r>
          </a:p>
          <a:p>
            <a:pPr lvl="2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Dempen sloten</a:t>
            </a:r>
          </a:p>
          <a:p>
            <a:pPr lvl="2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Uitbreiding gemaal Paal</a:t>
            </a:r>
          </a:p>
          <a:p>
            <a:pPr lvl="1"/>
            <a:r>
              <a:rPr lang="nl-NL" sz="2400" dirty="0" err="1" smtClean="0">
                <a:solidFill>
                  <a:schemeClr val="bg1">
                    <a:lumMod val="65000"/>
                  </a:schemeClr>
                </a:solidFill>
              </a:rPr>
              <a:t>Mer</a:t>
            </a:r>
            <a:r>
              <a:rPr lang="nl-NL" sz="2400" dirty="0" smtClean="0">
                <a:solidFill>
                  <a:schemeClr val="bg1">
                    <a:lumMod val="65000"/>
                  </a:schemeClr>
                </a:solidFill>
              </a:rPr>
              <a:t>-beoordeling (</a:t>
            </a:r>
            <a:r>
              <a:rPr lang="nl-NL" sz="2400" dirty="0" err="1" smtClean="0">
                <a:solidFill>
                  <a:schemeClr val="bg1">
                    <a:lumMod val="65000"/>
                  </a:schemeClr>
                </a:solidFill>
              </a:rPr>
              <a:t>milieu-effecten</a:t>
            </a:r>
            <a:r>
              <a:rPr lang="nl-NL" sz="24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65000"/>
                  </a:schemeClr>
                </a:solidFill>
              </a:rPr>
              <a:t>Natuurtoets</a:t>
            </a:r>
          </a:p>
        </p:txBody>
      </p:sp>
    </p:spTree>
    <p:extLst>
      <p:ext uri="{BB962C8B-B14F-4D97-AF65-F5344CB8AC3E}">
        <p14:creationId xmlns:p14="http://schemas.microsoft.com/office/powerpoint/2010/main" val="394259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5853" y="-92075"/>
            <a:ext cx="10515600" cy="1325563"/>
          </a:xfrm>
        </p:spPr>
        <p:txBody>
          <a:bodyPr/>
          <a:lstStyle/>
          <a:p>
            <a:r>
              <a:rPr lang="nl-NL" dirty="0" smtClean="0"/>
              <a:t>Procedures en planning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5853" y="1079666"/>
            <a:ext cx="11024936" cy="5778334"/>
          </a:xfrm>
        </p:spPr>
        <p:txBody>
          <a:bodyPr>
            <a:normAutofit/>
          </a:bodyPr>
          <a:lstStyle/>
          <a:p>
            <a:pPr lvl="0"/>
            <a:r>
              <a:rPr lang="nl-NL" dirty="0" smtClean="0"/>
              <a:t>Procedures: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65000"/>
                  </a:schemeClr>
                </a:solidFill>
              </a:rPr>
              <a:t>Projectplan waterwet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65000"/>
                  </a:schemeClr>
                </a:solidFill>
              </a:rPr>
              <a:t>Wijziging bestemmingsplan buitengebied Hulst</a:t>
            </a:r>
          </a:p>
          <a:p>
            <a:pPr lvl="1"/>
            <a:r>
              <a:rPr lang="nl-NL" sz="2400" dirty="0" err="1" smtClean="0">
                <a:solidFill>
                  <a:schemeClr val="bg1">
                    <a:lumMod val="50000"/>
                  </a:schemeClr>
                </a:solidFill>
              </a:rPr>
              <a:t>Mer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-beoordeling (</a:t>
            </a:r>
            <a:r>
              <a:rPr lang="nl-NL" sz="2400" dirty="0" err="1" smtClean="0">
                <a:solidFill>
                  <a:schemeClr val="bg1">
                    <a:lumMod val="50000"/>
                  </a:schemeClr>
                </a:solidFill>
              </a:rPr>
              <a:t>milieu-effecten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2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Geen MER nodig (concept)</a:t>
            </a:r>
          </a:p>
          <a:p>
            <a:pPr lvl="1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Natuurtoets</a:t>
            </a:r>
          </a:p>
          <a:p>
            <a:pPr lvl="2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Geen vergunning wet Natuurbescherming (concept)</a:t>
            </a:r>
          </a:p>
          <a:p>
            <a:pPr lvl="2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Mogelijk wel ontheffing voor beschermde soorten (onderzoek loopt)</a:t>
            </a:r>
          </a:p>
        </p:txBody>
      </p:sp>
    </p:spTree>
    <p:extLst>
      <p:ext uri="{BB962C8B-B14F-4D97-AF65-F5344CB8AC3E}">
        <p14:creationId xmlns:p14="http://schemas.microsoft.com/office/powerpoint/2010/main" val="59505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5853" y="-92075"/>
            <a:ext cx="10515600" cy="1325563"/>
          </a:xfrm>
        </p:spPr>
        <p:txBody>
          <a:bodyPr/>
          <a:lstStyle/>
          <a:p>
            <a:r>
              <a:rPr lang="nl-NL" dirty="0" smtClean="0"/>
              <a:t>Procedures en planning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5853" y="1079666"/>
            <a:ext cx="11024936" cy="5778334"/>
          </a:xfrm>
        </p:spPr>
        <p:txBody>
          <a:bodyPr>
            <a:normAutofit/>
          </a:bodyPr>
          <a:lstStyle/>
          <a:p>
            <a:pPr lvl="0"/>
            <a:r>
              <a:rPr lang="nl-NL" dirty="0" smtClean="0"/>
              <a:t>Planning</a:t>
            </a:r>
          </a:p>
          <a:p>
            <a:pPr lvl="0"/>
            <a:endParaRPr lang="nl-NL" dirty="0"/>
          </a:p>
          <a:p>
            <a:pPr lvl="0"/>
            <a:endParaRPr lang="nl-NL" dirty="0" smtClean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Tx/>
              <a:buChar char="-"/>
            </a:pPr>
            <a:r>
              <a:rPr lang="nl-NL" sz="2600" dirty="0" smtClean="0">
                <a:solidFill>
                  <a:schemeClr val="bg1">
                    <a:lumMod val="50000"/>
                  </a:schemeClr>
                </a:solidFill>
              </a:rPr>
              <a:t>Openbare bijeenkomst (?)					oktober</a:t>
            </a:r>
          </a:p>
          <a:p>
            <a:pPr marL="457200" indent="-457200">
              <a:buFontTx/>
              <a:buChar char="-"/>
            </a:pPr>
            <a:r>
              <a:rPr lang="nl-NL" sz="2600" dirty="0" smtClean="0">
                <a:solidFill>
                  <a:schemeClr val="bg1">
                    <a:lumMod val="50000"/>
                  </a:schemeClr>
                </a:solidFill>
              </a:rPr>
              <a:t>Ter inzage legging 						eind ‘20/begin ‘21</a:t>
            </a:r>
          </a:p>
          <a:p>
            <a:pPr marL="457200" indent="-457200">
              <a:buFontTx/>
              <a:buChar char="-"/>
            </a:pPr>
            <a:r>
              <a:rPr lang="nl-NL" sz="2600" dirty="0" smtClean="0">
                <a:solidFill>
                  <a:schemeClr val="bg1">
                    <a:lumMod val="50000"/>
                  </a:schemeClr>
                </a:solidFill>
              </a:rPr>
              <a:t>Vaststelling (mits geen RvS procedure)			zomer	2021</a:t>
            </a:r>
          </a:p>
          <a:p>
            <a:pPr marL="457200" indent="-457200">
              <a:buFontTx/>
              <a:buChar char="-"/>
            </a:pPr>
            <a:r>
              <a:rPr lang="nl-NL" sz="2600" dirty="0" smtClean="0">
                <a:solidFill>
                  <a:schemeClr val="bg1">
                    <a:lumMod val="50000"/>
                  </a:schemeClr>
                </a:solidFill>
              </a:rPr>
              <a:t>Uitvoeringsontwerp gereed (mits kavelruil rond)		zomer 2021</a:t>
            </a:r>
          </a:p>
          <a:p>
            <a:pPr marL="457200" indent="-457200">
              <a:buFontTx/>
              <a:buChar char="-"/>
            </a:pPr>
            <a:r>
              <a:rPr lang="nl-NL" sz="2600" dirty="0" smtClean="0">
                <a:solidFill>
                  <a:schemeClr val="bg1">
                    <a:lumMod val="50000"/>
                  </a:schemeClr>
                </a:solidFill>
              </a:rPr>
              <a:t>Informatiebijeenkomst						zomer 2021</a:t>
            </a:r>
          </a:p>
          <a:p>
            <a:pPr marL="457200" indent="-457200">
              <a:buFontTx/>
              <a:buChar char="-"/>
            </a:pPr>
            <a:r>
              <a:rPr lang="nl-NL" sz="2600" dirty="0" smtClean="0">
                <a:solidFill>
                  <a:schemeClr val="bg1">
                    <a:lumMod val="50000"/>
                  </a:schemeClr>
                </a:solidFill>
              </a:rPr>
              <a:t>Aanbesteding							december 2021</a:t>
            </a:r>
          </a:p>
          <a:p>
            <a:pPr marL="457200" indent="-457200">
              <a:buFontTx/>
              <a:buChar char="-"/>
            </a:pPr>
            <a:r>
              <a:rPr lang="nl-NL" sz="2600" dirty="0" smtClean="0">
                <a:solidFill>
                  <a:schemeClr val="bg1">
                    <a:lumMod val="50000"/>
                  </a:schemeClr>
                </a:solidFill>
              </a:rPr>
              <a:t>Uitvoering (ca 2 jaar)						start 2022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t="53063" b="31353"/>
          <a:stretch/>
        </p:blipFill>
        <p:spPr>
          <a:xfrm>
            <a:off x="3893613" y="5266593"/>
            <a:ext cx="7463118" cy="63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3304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Terugblik vorige bijeenkomst juni 2019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3400" b="1" dirty="0" smtClean="0"/>
              <a:t>Toelichting voorkeurstracé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Stand van zaken kavelruil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Planning en risico’s</a:t>
            </a:r>
          </a:p>
          <a:p>
            <a:pPr lvl="0"/>
            <a:endParaRPr lang="nl-NL" dirty="0" smtClean="0"/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16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nl-NL" dirty="0" smtClean="0"/>
              <a:t>Voorkeurstracé juni 2019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44" y="889650"/>
            <a:ext cx="10254311" cy="594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4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1947" y="-133435"/>
            <a:ext cx="10515600" cy="1325563"/>
          </a:xfrm>
        </p:spPr>
        <p:txBody>
          <a:bodyPr/>
          <a:lstStyle/>
          <a:p>
            <a:r>
              <a:rPr lang="nl-NL" dirty="0"/>
              <a:t>V</a:t>
            </a:r>
            <a:r>
              <a:rPr lang="nl-NL" dirty="0" smtClean="0"/>
              <a:t>orige bijeenkomst 2019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5222" y="1019508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nl-NL" sz="4000" b="1" dirty="0" smtClean="0"/>
              <a:t>Stand van zaken kavelruil</a:t>
            </a:r>
          </a:p>
          <a:p>
            <a:pPr lvl="0"/>
            <a:r>
              <a:rPr lang="nl-NL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Met 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de meeste partijen is overeenstemming </a:t>
            </a:r>
            <a:r>
              <a:rPr lang="nl-NL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bereikt, maar </a:t>
            </a:r>
            <a:r>
              <a:rPr lang="nl-NL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de </a:t>
            </a:r>
            <a:r>
              <a:rPr lang="nl-NL" i="1" dirty="0">
                <a:latin typeface="Helvetica" panose="020B0604020202020204" pitchFamily="34" charset="0"/>
                <a:cs typeface="Helvetica" panose="020B0604020202020204" pitchFamily="34" charset="0"/>
              </a:rPr>
              <a:t>kavelruilpuzzel moet nog wel </a:t>
            </a:r>
            <a:r>
              <a:rPr lang="nl-NL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compleet </a:t>
            </a:r>
            <a:r>
              <a:rPr lang="nl-NL" i="1" dirty="0">
                <a:latin typeface="Helvetica" panose="020B0604020202020204" pitchFamily="34" charset="0"/>
                <a:cs typeface="Helvetica" panose="020B0604020202020204" pitchFamily="34" charset="0"/>
              </a:rPr>
              <a:t>gemaakt </a:t>
            </a:r>
            <a:r>
              <a:rPr lang="nl-NL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worden</a:t>
            </a:r>
          </a:p>
          <a:p>
            <a:pPr lvl="1"/>
            <a:endParaRPr lang="nl-NL" sz="3200" b="1" i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882" y="2803358"/>
            <a:ext cx="7463118" cy="406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9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3505" y="184651"/>
            <a:ext cx="10515600" cy="1325563"/>
          </a:xfrm>
        </p:spPr>
        <p:txBody>
          <a:bodyPr/>
          <a:lstStyle/>
          <a:p>
            <a:r>
              <a:rPr lang="nl-NL" dirty="0"/>
              <a:t>V</a:t>
            </a:r>
            <a:r>
              <a:rPr lang="nl-NL" dirty="0" smtClean="0"/>
              <a:t>orige bijeenkomst 2019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3821" y="1368425"/>
            <a:ext cx="10515600" cy="4351338"/>
          </a:xfrm>
        </p:spPr>
        <p:txBody>
          <a:bodyPr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Toelichting voorkeurstracé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Stand van zaken kavelruil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b="1" dirty="0" smtClean="0"/>
              <a:t>Planning en risico’s:</a:t>
            </a:r>
          </a:p>
          <a:p>
            <a:pPr marL="457200" lvl="1" indent="0">
              <a:buNone/>
            </a:pPr>
            <a:r>
              <a:rPr lang="nl-NL" sz="3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nl-NL" sz="2800" dirty="0" smtClean="0">
                <a:solidFill>
                  <a:schemeClr val="bg1">
                    <a:lumMod val="50000"/>
                  </a:schemeClr>
                </a:solidFill>
              </a:rPr>
              <a:t>Werk gereed – september 2022</a:t>
            </a:r>
          </a:p>
          <a:p>
            <a:pPr marL="457200" lvl="1" indent="0">
              <a:buNone/>
            </a:pPr>
            <a:endParaRPr lang="nl-NL" dirty="0" smtClean="0"/>
          </a:p>
          <a:p>
            <a:pPr lvl="0"/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461" y="3875421"/>
            <a:ext cx="6820539" cy="298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5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</a:t>
            </a:r>
            <a:r>
              <a:rPr lang="nl-NL" dirty="0" smtClean="0"/>
              <a:t>at is er afgelopen jaar gebeurd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298449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000" dirty="0" smtClean="0"/>
              <a:t>nieuw projectteam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000" dirty="0"/>
              <a:t>kavelruilgesprekken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000" dirty="0"/>
              <a:t>meer in detail uitwerken van ontwerp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000" dirty="0" smtClean="0"/>
              <a:t>onderzoeken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000" dirty="0" smtClean="0"/>
              <a:t>Voorbereiding </a:t>
            </a:r>
            <a:r>
              <a:rPr lang="nl-NL" sz="3600" dirty="0" smtClean="0"/>
              <a:t>vergunningenprocedures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 smtClean="0"/>
              <a:t>Overleg provincie en gemeente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206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</a:t>
            </a:r>
            <a:r>
              <a:rPr lang="nl-NL" dirty="0" smtClean="0"/>
              <a:t>at is er afgelopen jaar gebeurd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298449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000" dirty="0" smtClean="0">
                <a:solidFill>
                  <a:schemeClr val="bg1">
                    <a:lumMod val="65000"/>
                  </a:schemeClr>
                </a:solidFill>
              </a:rPr>
              <a:t>nieuw projectteam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chemeClr val="bg1">
                    <a:lumMod val="65000"/>
                  </a:schemeClr>
                </a:solidFill>
              </a:rPr>
              <a:t>kavelruilgesprekken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000" b="1" dirty="0"/>
              <a:t>meer in detail uitwerken van ontwerp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000" dirty="0" smtClean="0">
                <a:solidFill>
                  <a:schemeClr val="bg1">
                    <a:lumMod val="65000"/>
                  </a:schemeClr>
                </a:solidFill>
              </a:rPr>
              <a:t>onderzoeken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000" dirty="0" smtClean="0">
                <a:solidFill>
                  <a:schemeClr val="bg1">
                    <a:lumMod val="65000"/>
                  </a:schemeClr>
                </a:solidFill>
              </a:rPr>
              <a:t>Voorbereiding </a:t>
            </a:r>
            <a:r>
              <a:rPr lang="nl-NL" sz="3600" dirty="0" smtClean="0">
                <a:solidFill>
                  <a:schemeClr val="bg1">
                    <a:lumMod val="65000"/>
                  </a:schemeClr>
                </a:solidFill>
              </a:rPr>
              <a:t>vergunningenprocedures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 smtClean="0">
                <a:solidFill>
                  <a:schemeClr val="bg1">
                    <a:lumMod val="65000"/>
                  </a:schemeClr>
                </a:solidFill>
              </a:rPr>
              <a:t>Overleg provincie en gemeente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301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7912100" y="163513"/>
            <a:ext cx="265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Ontwerp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21" y="-908"/>
            <a:ext cx="11180679" cy="720031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693" y="94238"/>
            <a:ext cx="5340408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7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eldestromen.potx" id="{86D55844-28E0-4A69-B1EF-17FEC0503C96}" vid="{0F25495E-E934-4439-AD7F-3C344269F353}"/>
    </a:ext>
  </a:extLst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eland stijl 2015.potx" id="{741D384D-9E8C-4B55-91B8-88AA71900543}" vid="{F81FA0D2-7F1C-4637-AB3A-BEFE3F3A0FC3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2646</TotalTime>
  <Words>547</Words>
  <Application>Microsoft Office PowerPoint</Application>
  <PresentationFormat>Breedbeeld</PresentationFormat>
  <Paragraphs>140</Paragraphs>
  <Slides>24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24</vt:i4>
      </vt:variant>
    </vt:vector>
  </HeadingPairs>
  <TitlesOfParts>
    <vt:vector size="31" baseType="lpstr">
      <vt:lpstr>Arial</vt:lpstr>
      <vt:lpstr>Calibri</vt:lpstr>
      <vt:lpstr>Helvetica</vt:lpstr>
      <vt:lpstr>Trebuchet MS</vt:lpstr>
      <vt:lpstr>Wingdings</vt:lpstr>
      <vt:lpstr>Office-thema</vt:lpstr>
      <vt:lpstr>Aangepast ontwerp</vt:lpstr>
      <vt:lpstr>Herinrichting Kruispolder en uitbreiding gemaal Paal</vt:lpstr>
      <vt:lpstr>Programma</vt:lpstr>
      <vt:lpstr>Terugblik vorige bijeenkomst juni 2019</vt:lpstr>
      <vt:lpstr>Voorkeurstracé juni 2019</vt:lpstr>
      <vt:lpstr>Vorige bijeenkomst 2019</vt:lpstr>
      <vt:lpstr>Vorige bijeenkomst 2019</vt:lpstr>
      <vt:lpstr>Wat is er afgelopen jaar gebeurd</vt:lpstr>
      <vt:lpstr>Wat is er afgelopen jaar gebeurd</vt:lpstr>
      <vt:lpstr>PowerPoint-presentatie</vt:lpstr>
      <vt:lpstr>Nieuwe peilenkaart</vt:lpstr>
      <vt:lpstr>PowerPoint-presentatie</vt:lpstr>
      <vt:lpstr>PowerPoint-presentatie</vt:lpstr>
      <vt:lpstr>Resultaten onderzoeken</vt:lpstr>
      <vt:lpstr>Resultaten onderzoeken</vt:lpstr>
      <vt:lpstr>Resultaten onderzoeken</vt:lpstr>
      <vt:lpstr>Locaties boringen voor archeologie</vt:lpstr>
      <vt:lpstr>Resultaten onderzoeken</vt:lpstr>
      <vt:lpstr>(middel)hoge verwachting</vt:lpstr>
      <vt:lpstr>Procedures en planning</vt:lpstr>
      <vt:lpstr>Procedures en planning</vt:lpstr>
      <vt:lpstr>Procedures en planning</vt:lpstr>
      <vt:lpstr>Procedures en planning</vt:lpstr>
      <vt:lpstr>Procedures en planning</vt:lpstr>
      <vt:lpstr>Vragen</vt:lpstr>
    </vt:vector>
  </TitlesOfParts>
  <Company>Waterschap Scheldestromen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Alternatieven studie gemaal Kruispolder</dc:title>
  <dc:creator>Marty den Dekker</dc:creator>
  <cp:lastModifiedBy>Korine Hengst</cp:lastModifiedBy>
  <cp:revision>116</cp:revision>
  <cp:lastPrinted>2020-07-21T14:38:22Z</cp:lastPrinted>
  <dcterms:created xsi:type="dcterms:W3CDTF">2018-06-08T07:17:26Z</dcterms:created>
  <dcterms:modified xsi:type="dcterms:W3CDTF">2021-06-14T12:24:17Z</dcterms:modified>
</cp:coreProperties>
</file>