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9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7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7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2" y="468219"/>
            <a:ext cx="10895999" cy="547717"/>
          </a:xfrm>
        </p:spPr>
        <p:txBody>
          <a:bodyPr lIns="0" tIns="46800" rIns="0" bIns="46800" anchor="ctr" anchorCtr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188549"/>
            <a:ext cx="10896755" cy="504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>
                <a:solidFill>
                  <a:srgbClr val="4F81BD"/>
                </a:solidFill>
              </a:rPr>
              <a:pPr/>
              <a:t>‹nr.›</a:t>
            </a:fld>
            <a:endParaRPr lang="en-GB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48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9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9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4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7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2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0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958E6693-F38C-4D0D-9BA2-C68357DC7BA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14-8-2018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2692E36E-14D8-484F-BC34-810C114448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>
              <a:lumMod val="50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Herinrichting Kruispolder</a:t>
            </a:r>
            <a:br>
              <a:rPr lang="nl-NL" dirty="0" smtClean="0"/>
            </a:br>
            <a:r>
              <a:rPr lang="nl-NL" dirty="0" smtClean="0"/>
              <a:t>herstart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Welkom</a:t>
            </a:r>
            <a:endParaRPr lang="nl-NL" dirty="0"/>
          </a:p>
          <a:p>
            <a:r>
              <a:rPr lang="nl-NL" dirty="0" smtClean="0"/>
              <a:t>14-8-2018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882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op getoetst!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nl-NL" dirty="0" smtClean="0"/>
              <a:t>Technische haalbaarheid en functionaliteit; </a:t>
            </a:r>
          </a:p>
          <a:p>
            <a:pPr marL="457200" indent="-457200">
              <a:buFontTx/>
              <a:buChar char="-"/>
            </a:pPr>
            <a:r>
              <a:rPr lang="nl-NL" sz="1400" dirty="0" smtClean="0"/>
              <a:t>(ruimtebeslag gemaal, aanpassen watergangen, robuustheid, impact waterkeringen en hydrologie)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Milieu en omgeving;</a:t>
            </a:r>
          </a:p>
          <a:p>
            <a:pPr marL="457200" indent="-457200">
              <a:buFontTx/>
              <a:buChar char="-"/>
            </a:pPr>
            <a:r>
              <a:rPr lang="nl-NL" sz="1400" dirty="0" smtClean="0"/>
              <a:t>(Natura 2000, Flora en fauna, bodemkwaliteit, waterkwaliteit, morfologie, NGE, archeologie, </a:t>
            </a:r>
            <a:r>
              <a:rPr lang="nl-NL" sz="1400" dirty="0" err="1" smtClean="0"/>
              <a:t>KenL</a:t>
            </a:r>
            <a:r>
              <a:rPr lang="nl-NL" sz="1400" dirty="0" smtClean="0"/>
              <a:t>, hinder en synergie) 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Draagvlak;</a:t>
            </a:r>
          </a:p>
          <a:p>
            <a:pPr marL="457200" indent="-457200">
              <a:buFontTx/>
              <a:buChar char="-"/>
            </a:pPr>
            <a:r>
              <a:rPr lang="nl-NL" sz="1400" dirty="0" smtClean="0"/>
              <a:t>(Mate van voldoen wensen en eisen streek, waterschap en bestuur)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Benodigde </a:t>
            </a:r>
            <a:r>
              <a:rPr lang="nl-NL" dirty="0"/>
              <a:t>p</a:t>
            </a:r>
            <a:r>
              <a:rPr lang="nl-NL" dirty="0" smtClean="0"/>
              <a:t>rocedures;</a:t>
            </a:r>
          </a:p>
          <a:p>
            <a:pPr marL="457200" indent="-457200">
              <a:buFontTx/>
              <a:buChar char="-"/>
            </a:pPr>
            <a:r>
              <a:rPr lang="nl-NL" sz="1400" dirty="0" smtClean="0"/>
              <a:t>(MER, Bestemmingsplan, Natuurbeschermingswet, eigendommen)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Planning en kosten</a:t>
            </a:r>
          </a:p>
          <a:p>
            <a:pPr marL="457200" indent="-457200">
              <a:buFontTx/>
              <a:buChar char="-"/>
            </a:pPr>
            <a:r>
              <a:rPr lang="nl-NL" sz="1500" dirty="0" smtClean="0"/>
              <a:t>Verwachte doorlooptijd, kosten aanleg, kosten beheer en onderhoud)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6651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Integrale effectvergelijking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1455678"/>
            <a:ext cx="4855336" cy="46593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32" y="1455678"/>
            <a:ext cx="4812406" cy="23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Voorkeursalternatief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301579"/>
            <a:ext cx="10972800" cy="5000368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Tx/>
              <a:buChar char="-"/>
            </a:pPr>
            <a:r>
              <a:rPr lang="nl-NL" sz="5500" dirty="0" smtClean="0"/>
              <a:t>Variant 1, 3 en 4 als veelbelovend gezien!</a:t>
            </a:r>
          </a:p>
          <a:p>
            <a:pPr marL="457200" indent="-457200">
              <a:buFontTx/>
              <a:buChar char="-"/>
            </a:pPr>
            <a:r>
              <a:rPr lang="nl-NL" sz="5500" dirty="0" smtClean="0"/>
              <a:t>Variant 3: Uitbreiding gemaal Paal was voor waterschap de meest kansrijke, het voorkeursalternatief. </a:t>
            </a:r>
          </a:p>
          <a:p>
            <a:pPr marL="0" indent="0"/>
            <a:r>
              <a:rPr lang="nl-NL" sz="5500" dirty="0" smtClean="0"/>
              <a:t>   </a:t>
            </a:r>
          </a:p>
          <a:p>
            <a:pPr marL="0" indent="0"/>
            <a:r>
              <a:rPr lang="nl-NL" sz="5500" dirty="0"/>
              <a:t> </a:t>
            </a:r>
            <a:r>
              <a:rPr lang="nl-NL" sz="5500" dirty="0" smtClean="0"/>
              <a:t>       Reden hiervoor:</a:t>
            </a:r>
          </a:p>
          <a:p>
            <a:pPr marL="457200" indent="-457200">
              <a:buFontTx/>
              <a:buChar char="-"/>
            </a:pPr>
            <a:endParaRPr lang="nl-NL" sz="55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500" dirty="0"/>
              <a:t>G</a:t>
            </a:r>
            <a:r>
              <a:rPr lang="nl-NL" sz="5500" dirty="0" smtClean="0"/>
              <a:t>een extra object in de dijk;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500" dirty="0"/>
              <a:t>B</a:t>
            </a:r>
            <a:r>
              <a:rPr lang="nl-NL" sz="5500" dirty="0" smtClean="0"/>
              <a:t>estaande uitstroomvoorziening;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500" dirty="0" smtClean="0"/>
              <a:t>Ruimtebeslag;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500" dirty="0"/>
              <a:t>W</a:t>
            </a:r>
            <a:r>
              <a:rPr lang="nl-NL" sz="5500" dirty="0" smtClean="0"/>
              <a:t>einig procedures;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500" dirty="0" smtClean="0"/>
              <a:t>Minste levensduurkosten</a:t>
            </a:r>
            <a:r>
              <a:rPr lang="nl-NL" sz="5500" dirty="0"/>
              <a:t>. </a:t>
            </a:r>
          </a:p>
          <a:p>
            <a:pPr marL="0" indent="0"/>
            <a:endParaRPr lang="nl-NL" sz="5500" dirty="0"/>
          </a:p>
          <a:p>
            <a:pPr marL="0" indent="0"/>
            <a:r>
              <a:rPr lang="nl-NL" sz="5500" dirty="0"/>
              <a:t> </a:t>
            </a:r>
            <a:r>
              <a:rPr lang="nl-NL" sz="5500" dirty="0" smtClean="0"/>
              <a:t>       Voorwaarden vanuit bestuur bij nadere uitwerking: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5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500" dirty="0"/>
              <a:t>Hydrologisch even goed / beter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500" dirty="0"/>
              <a:t>Zo weinig mogelijk effect op kavelindeling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5500" dirty="0"/>
              <a:t>Streek meenemen in de keuze/ informeren</a:t>
            </a:r>
            <a:endParaRPr lang="nl-NL" sz="55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973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Hydrologische studie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205" y="1456330"/>
            <a:ext cx="6840833" cy="46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gaan wij nu verder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-"/>
            </a:pPr>
            <a:r>
              <a:rPr lang="nl-NL" dirty="0" smtClean="0"/>
              <a:t>Kavelruil doorzetten;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Tracé verder uitwerking door o.a. meten, onderzoeken voor archeologie, NGE en kabels en leidingen, grondboringen en vrijkomende materialen;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Gegevens verwerken in ontwerpnota;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Contract opstellen;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Contract aanbesteden;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Werk realiseren;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Parallel hieraan, opstarten van de voorbereiding van de uitbreiding gemaal Paal.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893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Opening door de opdrachtgever;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Terugblik;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Variantenstudie 1</a:t>
            </a:r>
            <a:r>
              <a:rPr lang="nl-NL" baseline="30000" dirty="0" smtClean="0"/>
              <a:t>e</a:t>
            </a:r>
            <a:r>
              <a:rPr lang="nl-NL" dirty="0" smtClean="0"/>
              <a:t> fase;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Variantenstudie 2</a:t>
            </a:r>
            <a:r>
              <a:rPr lang="nl-NL" baseline="30000" dirty="0" smtClean="0"/>
              <a:t>e</a:t>
            </a:r>
            <a:r>
              <a:rPr lang="nl-NL" dirty="0" smtClean="0"/>
              <a:t> fase;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Hydrologische studie + Paal;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Keuze bestuur;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Terugkoppeling streek;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Huidige stand van zaken (streek enz.);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Hoe nu verder?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64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10 augustus 2017 (kick-off);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Uitwerking opdracht;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Gemaal Kruispolder procedureel niet haalbaar;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Terug naar het tekenbord;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Start met variantenstudie, is er een betere plek voor het gemaal…..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94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Alternatieven studie gemaal Kruispolder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Variantenstudie opzet in 2 fasen: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Tx/>
              <a:buChar char="-"/>
            </a:pPr>
            <a:r>
              <a:rPr lang="nl-NL" dirty="0"/>
              <a:t>Uitgangspunten: 170 m³/min, technische levensduur: civiele bouw 50 jaar, werktuigbouwkundig 25 jaar en elektro 15 jaar</a:t>
            </a:r>
            <a:r>
              <a:rPr lang="nl-NL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Fase 1: haalbare varianten trechteren naar een 3 tal kansrijke alternatieven;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Fase 2: toewerken naar 1 voorkeursalternatief.</a:t>
            </a:r>
          </a:p>
          <a:p>
            <a:pPr marL="457200" indent="-457200">
              <a:buFontTx/>
              <a:buChar char="-"/>
            </a:pPr>
            <a:endParaRPr lang="nl-NL" dirty="0" smtClean="0"/>
          </a:p>
          <a:p>
            <a:pPr marL="457200" indent="-457200">
              <a:buFontTx/>
              <a:buChar char="-"/>
            </a:pPr>
            <a:endParaRPr lang="nl-NL" dirty="0" smtClean="0"/>
          </a:p>
          <a:p>
            <a:pPr marL="0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01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1330"/>
          </a:xfrm>
        </p:spPr>
        <p:txBody>
          <a:bodyPr/>
          <a:lstStyle/>
          <a:p>
            <a:r>
              <a:rPr lang="nl-NL" dirty="0" smtClean="0"/>
              <a:t>Zoekgebied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49" y="1085968"/>
            <a:ext cx="6880139" cy="504019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185189" y="1186249"/>
            <a:ext cx="239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Zoekgebied Campen, 9000 hectare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833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Variant 1 en 2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942974"/>
            <a:ext cx="9161635" cy="52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Variant 3 A en 3B Uitbreiding gemaal Paal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1247776"/>
            <a:ext cx="99187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Variant 4A en 4B Nieuwbouw Walsoorden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228725"/>
            <a:ext cx="956459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Variant 5 Uitbreiding gemaal Paal en uitlaatsluis Walsoorden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502432"/>
            <a:ext cx="9363076" cy="46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ldestromen.potx" id="{86D55844-28E0-4A69-B1EF-17FEC0503C96}" vid="{0F25495E-E934-4439-AD7F-3C344269F3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391</Words>
  <Application>Microsoft Office PowerPoint</Application>
  <PresentationFormat>Breedbeeld</PresentationFormat>
  <Paragraphs>74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Office-thema</vt:lpstr>
      <vt:lpstr>Herinrichting Kruispolder herstart</vt:lpstr>
      <vt:lpstr>Agenda</vt:lpstr>
      <vt:lpstr>Terugblik</vt:lpstr>
      <vt:lpstr>Alternatieven studie gemaal Kruispolder</vt:lpstr>
      <vt:lpstr>Zoekgebied</vt:lpstr>
      <vt:lpstr>Variant 1 en 2</vt:lpstr>
      <vt:lpstr>Variant 3 A en 3B Uitbreiding gemaal Paal</vt:lpstr>
      <vt:lpstr>Variant 4A en 4B Nieuwbouw Walsoorden</vt:lpstr>
      <vt:lpstr>Variant 5 Uitbreiding gemaal Paal en uitlaatsluis Walsoorden </vt:lpstr>
      <vt:lpstr>Waar op getoetst!</vt:lpstr>
      <vt:lpstr>Integrale effectvergelijking</vt:lpstr>
      <vt:lpstr>Voorkeursalternatief</vt:lpstr>
      <vt:lpstr>Hydrologische studie</vt:lpstr>
      <vt:lpstr>Hoe gaan wij nu verder</vt:lpstr>
    </vt:vector>
  </TitlesOfParts>
  <Company>Waterschap Scheldestromen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Alternatieven studie gemaal Kruispolder</dc:title>
  <dc:creator>Marty den Dekker</dc:creator>
  <cp:lastModifiedBy>Marty den Dekker</cp:lastModifiedBy>
  <cp:revision>25</cp:revision>
  <dcterms:created xsi:type="dcterms:W3CDTF">2018-06-08T07:17:26Z</dcterms:created>
  <dcterms:modified xsi:type="dcterms:W3CDTF">2018-08-14T07:24:07Z</dcterms:modified>
</cp:coreProperties>
</file>